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Courier Prime" charset="1" panose="00000509000000000000"/>
      <p:regular r:id="rId12"/>
    </p:embeddedFont>
    <p:embeddedFont>
      <p:font typeface="Courier Prime Bold" charset="1" panose="00000809000000000000"/>
      <p:regular r:id="rId13"/>
    </p:embeddedFont>
    <p:embeddedFont>
      <p:font typeface="Courier Prime Italics" charset="1" panose="00000509000000000000"/>
      <p:regular r:id="rId14"/>
    </p:embeddedFont>
    <p:embeddedFont>
      <p:font typeface="Courier Prime Bold Italics" charset="1" panose="00000809000000000000"/>
      <p:regular r:id="rId15"/>
    </p:embeddedFont>
    <p:embeddedFont>
      <p:font typeface="Roboto Mono" charset="1" panose="00000000000000000000"/>
      <p:regular r:id="rId16"/>
    </p:embeddedFont>
    <p:embeddedFont>
      <p:font typeface="Roboto Mono Bold" charset="1" panose="00000000000000000000"/>
      <p:regular r:id="rId17"/>
    </p:embeddedFont>
    <p:embeddedFont>
      <p:font typeface="Roboto Mono Italics" charset="1" panose="00000000000000000000"/>
      <p:regular r:id="rId18"/>
    </p:embeddedFont>
    <p:embeddedFont>
      <p:font typeface="Roboto Mono Bold Italics" charset="1" panose="00000000000000000000"/>
      <p:regular r:id="rId19"/>
    </p:embeddedFont>
    <p:embeddedFont>
      <p:font typeface="Roboto Mono Thin" charset="1" panose="00000000000000000000"/>
      <p:regular r:id="rId20"/>
    </p:embeddedFont>
    <p:embeddedFont>
      <p:font typeface="Roboto Mono Thin Italics" charset="1" panose="00000000000000000000"/>
      <p:regular r:id="rId21"/>
    </p:embeddedFont>
    <p:embeddedFont>
      <p:font typeface="Roboto Mono Light" charset="1" panose="00000000000000000000"/>
      <p:regular r:id="rId22"/>
    </p:embeddedFont>
    <p:embeddedFont>
      <p:font typeface="Roboto Mono Light Italics" charset="1" panose="00000000000000000000"/>
      <p:regular r:id="rId23"/>
    </p:embeddedFont>
    <p:embeddedFont>
      <p:font typeface="Roboto Mono Medium" charset="1" panose="00000000000000000000"/>
      <p:regular r:id="rId24"/>
    </p:embeddedFont>
    <p:embeddedFont>
      <p:font typeface="Roboto Mono Medium Italics" charset="1" panose="00000000000000000000"/>
      <p:regular r:id="rId25"/>
    </p:embeddedFont>
    <p:embeddedFont>
      <p:font typeface="Nunito Sans Expanded" charset="1" panose="00000000000000000000"/>
      <p:regular r:id="rId26"/>
    </p:embeddedFont>
    <p:embeddedFont>
      <p:font typeface="Nunito Sans Expanded Bold" charset="1" panose="00000000000000000000"/>
      <p:regular r:id="rId27"/>
    </p:embeddedFont>
    <p:embeddedFont>
      <p:font typeface="Nunito Sans Expanded Italics" charset="1" panose="00000000000000000000"/>
      <p:regular r:id="rId28"/>
    </p:embeddedFont>
    <p:embeddedFont>
      <p:font typeface="Nunito Sans Expanded Bold Italics" charset="1" panose="00000000000000000000"/>
      <p:regular r:id="rId29"/>
    </p:embeddedFont>
    <p:embeddedFont>
      <p:font typeface="Nunito Sans Expanded Extra-Light" charset="1" panose="00000000000000000000"/>
      <p:regular r:id="rId30"/>
    </p:embeddedFont>
    <p:embeddedFont>
      <p:font typeface="Nunito Sans Expanded Extra-Light Italics" charset="1" panose="00000000000000000000"/>
      <p:regular r:id="rId31"/>
    </p:embeddedFont>
    <p:embeddedFont>
      <p:font typeface="Nunito Sans Expanded Light" charset="1" panose="00000000000000000000"/>
      <p:regular r:id="rId32"/>
    </p:embeddedFont>
    <p:embeddedFont>
      <p:font typeface="Nunito Sans Expanded Light Italics" charset="1" panose="00000000000000000000"/>
      <p:regular r:id="rId33"/>
    </p:embeddedFont>
    <p:embeddedFont>
      <p:font typeface="Nunito Sans Expanded Medium" charset="1" panose="00000000000000000000"/>
      <p:regular r:id="rId34"/>
    </p:embeddedFont>
    <p:embeddedFont>
      <p:font typeface="Nunito Sans Expanded Medium Italics" charset="1" panose="00000000000000000000"/>
      <p:regular r:id="rId35"/>
    </p:embeddedFont>
    <p:embeddedFont>
      <p:font typeface="Nunito Sans Expanded Semi-Bold" charset="1" panose="00000000000000000000"/>
      <p:regular r:id="rId36"/>
    </p:embeddedFont>
    <p:embeddedFont>
      <p:font typeface="Nunito Sans Expanded Semi-Bold Italics" charset="1" panose="00000000000000000000"/>
      <p:regular r:id="rId37"/>
    </p:embeddedFont>
    <p:embeddedFont>
      <p:font typeface="Nunito Sans Expanded Ultra-Bold" charset="1" panose="00000000000000000000"/>
      <p:regular r:id="rId38"/>
    </p:embeddedFont>
    <p:embeddedFont>
      <p:font typeface="Nunito Sans Expanded Ultra-Bold Italics" charset="1" panose="00000000000000000000"/>
      <p:regular r:id="rId39"/>
    </p:embeddedFont>
    <p:embeddedFont>
      <p:font typeface="Nunito Sans Expanded Heavy" charset="1" panose="00000000000000000000"/>
      <p:regular r:id="rId40"/>
    </p:embeddedFont>
    <p:embeddedFont>
      <p:font typeface="Nunito Sans Expanded Heavy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14" Target="../media/image21.gif" Type="http://schemas.openxmlformats.org/officeDocument/2006/relationships/image"/><Relationship Id="rId15" Target="https://www.kaggle.com/datasets/samuelcortinhas/apples-or-tomatoes-image-classification/data"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7.jpeg" Type="http://schemas.openxmlformats.org/officeDocument/2006/relationships/image"/><Relationship Id="rId7" Target="../media/image18.jpeg" Type="http://schemas.openxmlformats.org/officeDocument/2006/relationships/image"/><Relationship Id="rId8" Target="../media/image19.jpeg" Type="http://schemas.openxmlformats.org/officeDocument/2006/relationships/image"/><Relationship Id="rId9" Target="../media/image2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6.jpeg" Type="http://schemas.openxmlformats.org/officeDocument/2006/relationships/image"/><Relationship Id="rId7" Target="../media/image27.jpe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33.png" Type="http://schemas.openxmlformats.org/officeDocument/2006/relationships/image"/><Relationship Id="rId13" Target="../media/image3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4828262" y="5391150"/>
            <a:ext cx="8631475" cy="8350952"/>
          </a:xfrm>
          <a:custGeom>
            <a:avLst/>
            <a:gdLst/>
            <a:ahLst/>
            <a:cxnLst/>
            <a:rect r="r" b="b" t="t" l="l"/>
            <a:pathLst>
              <a:path h="8350952" w="8631475">
                <a:moveTo>
                  <a:pt x="0" y="0"/>
                </a:moveTo>
                <a:lnTo>
                  <a:pt x="8631476" y="0"/>
                </a:lnTo>
                <a:lnTo>
                  <a:pt x="8631476" y="8350952"/>
                </a:lnTo>
                <a:lnTo>
                  <a:pt x="0" y="8350952"/>
                </a:lnTo>
                <a:lnTo>
                  <a:pt x="0" y="0"/>
                </a:lnTo>
                <a:close/>
              </a:path>
            </a:pathLst>
          </a:custGeom>
          <a:blipFill>
            <a:blip r:embed="rId4"/>
            <a:stretch>
              <a:fillRect l="0" t="0" r="0" b="0"/>
            </a:stretch>
          </a:blipFill>
        </p:spPr>
      </p:sp>
      <p:sp>
        <p:nvSpPr>
          <p:cNvPr name="Freeform 6" id="6"/>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3418063"/>
            <a:ext cx="16449675" cy="1725437"/>
          </a:xfrm>
          <a:prstGeom prst="rect">
            <a:avLst/>
          </a:prstGeom>
        </p:spPr>
        <p:txBody>
          <a:bodyPr anchor="t" rtlCol="false" tIns="0" lIns="0" bIns="0" rIns="0">
            <a:spAutoFit/>
          </a:bodyPr>
          <a:lstStyle/>
          <a:p>
            <a:pPr algn="ctr">
              <a:lnSpc>
                <a:spcPts val="13053"/>
              </a:lnSpc>
            </a:pPr>
            <a:r>
              <a:rPr lang="en-US" sz="12924">
                <a:solidFill>
                  <a:srgbClr val="211F1C"/>
                </a:solidFill>
                <a:latin typeface="Anton"/>
              </a:rPr>
              <a:t>JARINGAN SARAF TIRUAN</a:t>
            </a:r>
          </a:p>
        </p:txBody>
      </p:sp>
      <p:grpSp>
        <p:nvGrpSpPr>
          <p:cNvPr name="Group 8" id="8"/>
          <p:cNvGrpSpPr/>
          <p:nvPr/>
        </p:nvGrpSpPr>
        <p:grpSpPr>
          <a:xfrm rot="0">
            <a:off x="1008440" y="9130637"/>
            <a:ext cx="2482996" cy="257586"/>
            <a:chOff x="0" y="0"/>
            <a:chExt cx="3310662" cy="343448"/>
          </a:xfrm>
        </p:grpSpPr>
        <p:sp>
          <p:nvSpPr>
            <p:cNvPr name="Freeform 9" id="9"/>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5575306" y="4165025"/>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8365121" y="812085"/>
            <a:ext cx="1557758" cy="1331175"/>
          </a:xfrm>
          <a:custGeom>
            <a:avLst/>
            <a:gdLst/>
            <a:ahLst/>
            <a:cxnLst/>
            <a:rect r="r" b="b" t="t" l="l"/>
            <a:pathLst>
              <a:path h="1331175" w="1557758">
                <a:moveTo>
                  <a:pt x="0" y="0"/>
                </a:moveTo>
                <a:lnTo>
                  <a:pt x="1557758" y="0"/>
                </a:lnTo>
                <a:lnTo>
                  <a:pt x="1557758" y="1331176"/>
                </a:lnTo>
                <a:lnTo>
                  <a:pt x="0" y="13311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3807192" y="2427283"/>
            <a:ext cx="10673616" cy="336957"/>
          </a:xfrm>
          <a:prstGeom prst="rect">
            <a:avLst/>
          </a:prstGeom>
        </p:spPr>
        <p:txBody>
          <a:bodyPr anchor="t" rtlCol="false" tIns="0" lIns="0" bIns="0" rIns="0">
            <a:spAutoFit/>
          </a:bodyPr>
          <a:lstStyle/>
          <a:p>
            <a:pPr algn="ctr">
              <a:lnSpc>
                <a:spcPts val="2704"/>
              </a:lnSpc>
            </a:pPr>
            <a:r>
              <a:rPr lang="en-US" sz="1839" spc="270">
                <a:solidFill>
                  <a:srgbClr val="211F1C"/>
                </a:solidFill>
                <a:latin typeface="Nunito Sans Expanded Semi-Bold"/>
              </a:rPr>
              <a:t>RACHMAT FAJAR (2108107010076)</a:t>
            </a:r>
          </a:p>
        </p:txBody>
      </p:sp>
      <p:sp>
        <p:nvSpPr>
          <p:cNvPr name="TextBox 14" id="14"/>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ARTIFISIAL</a:t>
            </a:r>
          </a:p>
        </p:txBody>
      </p:sp>
      <p:sp>
        <p:nvSpPr>
          <p:cNvPr name="TextBox 15" id="15"/>
          <p:cNvSpPr txBox="true"/>
          <p:nvPr/>
        </p:nvSpPr>
        <p:spPr>
          <a:xfrm rot="0">
            <a:off x="14240878" y="773278"/>
            <a:ext cx="3237497" cy="255422"/>
          </a:xfrm>
          <a:prstGeom prst="rect">
            <a:avLst/>
          </a:prstGeom>
        </p:spPr>
        <p:txBody>
          <a:bodyPr anchor="t" rtlCol="false" tIns="0" lIns="0" bIns="0" rIns="0">
            <a:spAutoFit/>
          </a:bodyPr>
          <a:lstStyle/>
          <a:p>
            <a:pPr algn="r" marL="0" indent="0" lvl="0">
              <a:lnSpc>
                <a:spcPts val="2116"/>
              </a:lnSpc>
              <a:spcBef>
                <a:spcPct val="0"/>
              </a:spcBef>
            </a:pPr>
            <a:r>
              <a:rPr lang="en-US" sz="1439" spc="211">
                <a:solidFill>
                  <a:srgbClr val="211F1C"/>
                </a:solidFill>
                <a:latin typeface="Nunito Sans Expanded Semi-Bold"/>
              </a:rPr>
              <a:t>2023</a:t>
            </a:r>
          </a:p>
        </p:txBody>
      </p:sp>
      <p:grpSp>
        <p:nvGrpSpPr>
          <p:cNvPr name="Group 16" id="16"/>
          <p:cNvGrpSpPr/>
          <p:nvPr/>
        </p:nvGrpSpPr>
        <p:grpSpPr>
          <a:xfrm rot="0">
            <a:off x="11955201" y="4974561"/>
            <a:ext cx="3904425" cy="1520262"/>
            <a:chOff x="0" y="0"/>
            <a:chExt cx="5205900" cy="2027016"/>
          </a:xfrm>
        </p:grpSpPr>
        <p:sp>
          <p:nvSpPr>
            <p:cNvPr name="Freeform 17" id="17"/>
            <p:cNvSpPr/>
            <p:nvPr/>
          </p:nvSpPr>
          <p:spPr>
            <a:xfrm flipH="false" flipV="false" rot="-646737">
              <a:off x="57404" y="466417"/>
              <a:ext cx="5091093" cy="1094183"/>
            </a:xfrm>
            <a:custGeom>
              <a:avLst/>
              <a:gdLst/>
              <a:ahLst/>
              <a:cxnLst/>
              <a:rect r="r" b="b" t="t" l="l"/>
              <a:pathLst>
                <a:path h="1094183" w="5091093">
                  <a:moveTo>
                    <a:pt x="0" y="0"/>
                  </a:moveTo>
                  <a:lnTo>
                    <a:pt x="5091093" y="0"/>
                  </a:lnTo>
                  <a:lnTo>
                    <a:pt x="5091093" y="1094183"/>
                  </a:lnTo>
                  <a:lnTo>
                    <a:pt x="0" y="1094183"/>
                  </a:lnTo>
                  <a:lnTo>
                    <a:pt x="0" y="0"/>
                  </a:lnTo>
                  <a:close/>
                </a:path>
              </a:pathLst>
            </a:custGeom>
            <a:blipFill>
              <a:blip r:embed="rId13"/>
              <a:stretch>
                <a:fillRect l="-14367" t="-175930" r="-8781" b="-423912"/>
              </a:stretch>
            </a:blipFill>
          </p:spPr>
        </p:sp>
        <p:sp>
          <p:nvSpPr>
            <p:cNvPr name="TextBox 18" id="18"/>
            <p:cNvSpPr txBox="true"/>
            <p:nvPr/>
          </p:nvSpPr>
          <p:spPr>
            <a:xfrm rot="-646737">
              <a:off x="895063" y="659994"/>
              <a:ext cx="3402541" cy="631987"/>
            </a:xfrm>
            <a:prstGeom prst="rect">
              <a:avLst/>
            </a:prstGeom>
          </p:spPr>
          <p:txBody>
            <a:bodyPr anchor="t" rtlCol="false" tIns="0" lIns="0" bIns="0" rIns="0">
              <a:spAutoFit/>
            </a:bodyPr>
            <a:lstStyle/>
            <a:p>
              <a:pPr algn="ctr">
                <a:lnSpc>
                  <a:spcPts val="4072"/>
                </a:lnSpc>
                <a:spcBef>
                  <a:spcPct val="0"/>
                </a:spcBef>
              </a:pPr>
              <a:r>
                <a:rPr lang="en-US" sz="2770" spc="407">
                  <a:solidFill>
                    <a:srgbClr val="FFFFFF"/>
                  </a:solidFill>
                  <a:latin typeface="Courier Prime"/>
                </a:rPr>
                <a:t>LAPORAN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718910" y="2134127"/>
            <a:ext cx="9759465" cy="6018746"/>
            <a:chOff x="0" y="0"/>
            <a:chExt cx="3113186" cy="1919929"/>
          </a:xfrm>
        </p:grpSpPr>
        <p:sp>
          <p:nvSpPr>
            <p:cNvPr name="Freeform 7" id="7"/>
            <p:cNvSpPr/>
            <p:nvPr/>
          </p:nvSpPr>
          <p:spPr>
            <a:xfrm flipH="false" flipV="false" rot="0">
              <a:off x="0" y="0"/>
              <a:ext cx="3113186" cy="1919929"/>
            </a:xfrm>
            <a:custGeom>
              <a:avLst/>
              <a:gdLst/>
              <a:ahLst/>
              <a:cxnLst/>
              <a:rect r="r" b="b" t="t" l="l"/>
              <a:pathLst>
                <a:path h="1919929" w="3113186">
                  <a:moveTo>
                    <a:pt x="28558" y="0"/>
                  </a:moveTo>
                  <a:lnTo>
                    <a:pt x="3084628" y="0"/>
                  </a:lnTo>
                  <a:cubicBezTo>
                    <a:pt x="3100400" y="0"/>
                    <a:pt x="3113186" y="12786"/>
                    <a:pt x="3113186" y="28558"/>
                  </a:cubicBezTo>
                  <a:lnTo>
                    <a:pt x="3113186" y="1891371"/>
                  </a:lnTo>
                  <a:cubicBezTo>
                    <a:pt x="3113186" y="1907143"/>
                    <a:pt x="3100400" y="1919929"/>
                    <a:pt x="3084628" y="1919929"/>
                  </a:cubicBezTo>
                  <a:lnTo>
                    <a:pt x="28558" y="1919929"/>
                  </a:lnTo>
                  <a:cubicBezTo>
                    <a:pt x="12786" y="1919929"/>
                    <a:pt x="0" y="1907143"/>
                    <a:pt x="0" y="1891371"/>
                  </a:cubicBezTo>
                  <a:lnTo>
                    <a:pt x="0" y="28558"/>
                  </a:lnTo>
                  <a:cubicBezTo>
                    <a:pt x="0" y="12786"/>
                    <a:pt x="12786" y="0"/>
                    <a:pt x="28558"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3113186" cy="1958029"/>
            </a:xfrm>
            <a:prstGeom prst="rect">
              <a:avLst/>
            </a:prstGeom>
          </p:spPr>
          <p:txBody>
            <a:bodyPr anchor="ctr" rtlCol="false" tIns="50800" lIns="50800" bIns="50800" rIns="50800"/>
            <a:lstStyle/>
            <a:p>
              <a:pPr algn="ctr">
                <a:lnSpc>
                  <a:spcPts val="2116"/>
                </a:lnSpc>
              </a:pPr>
            </a:p>
          </p:txBody>
        </p:sp>
      </p:grpSp>
      <p:sp>
        <p:nvSpPr>
          <p:cNvPr name="Freeform 9" id="9"/>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940491" y="8964556"/>
            <a:ext cx="2482996" cy="257586"/>
            <a:chOff x="0" y="0"/>
            <a:chExt cx="3310662" cy="343448"/>
          </a:xfrm>
        </p:grpSpPr>
        <p:sp>
          <p:nvSpPr>
            <p:cNvPr name="Freeform 11" id="11"/>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3" id="13"/>
          <p:cNvSpPr/>
          <p:nvPr/>
        </p:nvSpPr>
        <p:spPr>
          <a:xfrm flipH="false" flipV="false" rot="0">
            <a:off x="9763446" y="2221897"/>
            <a:ext cx="5670394" cy="5843206"/>
          </a:xfrm>
          <a:custGeom>
            <a:avLst/>
            <a:gdLst/>
            <a:ahLst/>
            <a:cxnLst/>
            <a:rect r="r" b="b" t="t" l="l"/>
            <a:pathLst>
              <a:path h="5843206" w="5670394">
                <a:moveTo>
                  <a:pt x="0" y="0"/>
                </a:moveTo>
                <a:lnTo>
                  <a:pt x="5670393" y="0"/>
                </a:lnTo>
                <a:lnTo>
                  <a:pt x="5670393" y="5843206"/>
                </a:lnTo>
                <a:lnTo>
                  <a:pt x="0" y="5843206"/>
                </a:lnTo>
                <a:lnTo>
                  <a:pt x="0" y="0"/>
                </a:lnTo>
                <a:close/>
              </a:path>
            </a:pathLst>
          </a:custGeom>
          <a:blipFill>
            <a:blip r:embed="rId10"/>
            <a:stretch>
              <a:fillRect l="0" t="0" r="0" b="0"/>
            </a:stretch>
          </a:blipFill>
        </p:spPr>
      </p:sp>
      <p:sp>
        <p:nvSpPr>
          <p:cNvPr name="TextBox 14" id="14"/>
          <p:cNvSpPr txBox="true"/>
          <p:nvPr/>
        </p:nvSpPr>
        <p:spPr>
          <a:xfrm rot="0">
            <a:off x="809625" y="1965968"/>
            <a:ext cx="6351223" cy="1498938"/>
          </a:xfrm>
          <a:prstGeom prst="rect">
            <a:avLst/>
          </a:prstGeom>
        </p:spPr>
        <p:txBody>
          <a:bodyPr anchor="t" rtlCol="false" tIns="0" lIns="0" bIns="0" rIns="0">
            <a:spAutoFit/>
          </a:bodyPr>
          <a:lstStyle/>
          <a:p>
            <a:pPr>
              <a:lnSpc>
                <a:spcPts val="5862"/>
              </a:lnSpc>
            </a:pPr>
            <a:r>
              <a:rPr lang="en-US" sz="5804">
                <a:solidFill>
                  <a:srgbClr val="211F1C"/>
                </a:solidFill>
                <a:latin typeface="Anton"/>
              </a:rPr>
              <a:t>JUMLAH TOTAL HIDDEN NODE PER LAYER </a:t>
            </a:r>
          </a:p>
        </p:txBody>
      </p:sp>
      <p:sp>
        <p:nvSpPr>
          <p:cNvPr name="TextBox 15" id="15"/>
          <p:cNvSpPr txBox="true"/>
          <p:nvPr/>
        </p:nvSpPr>
        <p:spPr>
          <a:xfrm rot="0">
            <a:off x="809625" y="3794996"/>
            <a:ext cx="6066488" cy="2578761"/>
          </a:xfrm>
          <a:prstGeom prst="rect">
            <a:avLst/>
          </a:prstGeom>
        </p:spPr>
        <p:txBody>
          <a:bodyPr anchor="t" rtlCol="false" tIns="0" lIns="0" bIns="0" rIns="0">
            <a:spAutoFit/>
          </a:bodyPr>
          <a:lstStyle/>
          <a:p>
            <a:pPr>
              <a:lnSpc>
                <a:spcPts val="2557"/>
              </a:lnSpc>
            </a:pPr>
            <a:r>
              <a:rPr lang="en-US" sz="1739">
                <a:solidFill>
                  <a:srgbClr val="211F1C"/>
                </a:solidFill>
                <a:latin typeface="Roboto Mono"/>
              </a:rPr>
              <a:t>Jumlah total hidden node per layer yaitu dari :</a:t>
            </a:r>
          </a:p>
          <a:p>
            <a:pPr>
              <a:lnSpc>
                <a:spcPts val="2557"/>
              </a:lnSpc>
            </a:pPr>
          </a:p>
          <a:p>
            <a:pPr>
              <a:lnSpc>
                <a:spcPts val="2557"/>
              </a:lnSpc>
            </a:pPr>
            <a:r>
              <a:rPr lang="en-US" sz="1739">
                <a:solidFill>
                  <a:srgbClr val="211F1C"/>
                </a:solidFill>
                <a:latin typeface="Roboto Mono"/>
              </a:rPr>
              <a:t>32 + 32 + 64 +64 + 128 + 128 + 128 + 128 +</a:t>
            </a:r>
          </a:p>
          <a:p>
            <a:pPr>
              <a:lnSpc>
                <a:spcPts val="2557"/>
              </a:lnSpc>
            </a:pPr>
            <a:r>
              <a:rPr lang="en-US" sz="1739">
                <a:solidFill>
                  <a:srgbClr val="211F1C"/>
                </a:solidFill>
                <a:latin typeface="Roboto Mono"/>
              </a:rPr>
              <a:t>= 704</a:t>
            </a:r>
          </a:p>
          <a:p>
            <a:pPr>
              <a:lnSpc>
                <a:spcPts val="2557"/>
              </a:lnSpc>
            </a:pPr>
          </a:p>
          <a:p>
            <a:pPr algn="l" marL="0" indent="0" lvl="0">
              <a:lnSpc>
                <a:spcPts val="2557"/>
              </a:lnSpc>
              <a:spcBef>
                <a:spcPct val="0"/>
              </a:spcBef>
            </a:pPr>
            <a:r>
              <a:rPr lang="en-US" sz="1739">
                <a:solidFill>
                  <a:srgbClr val="211F1C"/>
                </a:solidFill>
                <a:latin typeface="Roboto Mono"/>
              </a:rPr>
              <a:t>Jadi total hidden node per layer yaitu sebesar 704.</a:t>
            </a:r>
          </a:p>
        </p:txBody>
      </p:sp>
      <p:sp>
        <p:nvSpPr>
          <p:cNvPr name="TextBox 16" id="16"/>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718910" y="2134127"/>
            <a:ext cx="9759465" cy="6018746"/>
            <a:chOff x="0" y="0"/>
            <a:chExt cx="3113186" cy="1919929"/>
          </a:xfrm>
        </p:grpSpPr>
        <p:sp>
          <p:nvSpPr>
            <p:cNvPr name="Freeform 7" id="7"/>
            <p:cNvSpPr/>
            <p:nvPr/>
          </p:nvSpPr>
          <p:spPr>
            <a:xfrm flipH="false" flipV="false" rot="0">
              <a:off x="0" y="0"/>
              <a:ext cx="3113186" cy="1919929"/>
            </a:xfrm>
            <a:custGeom>
              <a:avLst/>
              <a:gdLst/>
              <a:ahLst/>
              <a:cxnLst/>
              <a:rect r="r" b="b" t="t" l="l"/>
              <a:pathLst>
                <a:path h="1919929" w="3113186">
                  <a:moveTo>
                    <a:pt x="28558" y="0"/>
                  </a:moveTo>
                  <a:lnTo>
                    <a:pt x="3084628" y="0"/>
                  </a:lnTo>
                  <a:cubicBezTo>
                    <a:pt x="3100400" y="0"/>
                    <a:pt x="3113186" y="12786"/>
                    <a:pt x="3113186" y="28558"/>
                  </a:cubicBezTo>
                  <a:lnTo>
                    <a:pt x="3113186" y="1891371"/>
                  </a:lnTo>
                  <a:cubicBezTo>
                    <a:pt x="3113186" y="1907143"/>
                    <a:pt x="3100400" y="1919929"/>
                    <a:pt x="3084628" y="1919929"/>
                  </a:cubicBezTo>
                  <a:lnTo>
                    <a:pt x="28558" y="1919929"/>
                  </a:lnTo>
                  <a:cubicBezTo>
                    <a:pt x="12786" y="1919929"/>
                    <a:pt x="0" y="1907143"/>
                    <a:pt x="0" y="1891371"/>
                  </a:cubicBezTo>
                  <a:lnTo>
                    <a:pt x="0" y="28558"/>
                  </a:lnTo>
                  <a:cubicBezTo>
                    <a:pt x="0" y="12786"/>
                    <a:pt x="12786" y="0"/>
                    <a:pt x="28558"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3113186" cy="1958029"/>
            </a:xfrm>
            <a:prstGeom prst="rect">
              <a:avLst/>
            </a:prstGeom>
          </p:spPr>
          <p:txBody>
            <a:bodyPr anchor="ctr" rtlCol="false" tIns="50800" lIns="50800" bIns="50800" rIns="50800"/>
            <a:lstStyle/>
            <a:p>
              <a:pPr algn="ctr">
                <a:lnSpc>
                  <a:spcPts val="2116"/>
                </a:lnSpc>
              </a:pPr>
            </a:p>
          </p:txBody>
        </p:sp>
      </p:grpSp>
      <p:sp>
        <p:nvSpPr>
          <p:cNvPr name="Freeform 9" id="9"/>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940491" y="8964556"/>
            <a:ext cx="2482996" cy="257586"/>
            <a:chOff x="0" y="0"/>
            <a:chExt cx="3310662" cy="343448"/>
          </a:xfrm>
        </p:grpSpPr>
        <p:sp>
          <p:nvSpPr>
            <p:cNvPr name="Freeform 11" id="11"/>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3" id="13"/>
          <p:cNvSpPr/>
          <p:nvPr/>
        </p:nvSpPr>
        <p:spPr>
          <a:xfrm flipH="false" flipV="false" rot="0">
            <a:off x="7934553" y="4210682"/>
            <a:ext cx="9328179" cy="1865636"/>
          </a:xfrm>
          <a:custGeom>
            <a:avLst/>
            <a:gdLst/>
            <a:ahLst/>
            <a:cxnLst/>
            <a:rect r="r" b="b" t="t" l="l"/>
            <a:pathLst>
              <a:path h="1865636" w="9328179">
                <a:moveTo>
                  <a:pt x="0" y="0"/>
                </a:moveTo>
                <a:lnTo>
                  <a:pt x="9328179" y="0"/>
                </a:lnTo>
                <a:lnTo>
                  <a:pt x="9328179" y="1865636"/>
                </a:lnTo>
                <a:lnTo>
                  <a:pt x="0" y="1865636"/>
                </a:lnTo>
                <a:lnTo>
                  <a:pt x="0" y="0"/>
                </a:lnTo>
                <a:close/>
              </a:path>
            </a:pathLst>
          </a:custGeom>
          <a:blipFill>
            <a:blip r:embed="rId10"/>
            <a:stretch>
              <a:fillRect l="0" t="0" r="0" b="0"/>
            </a:stretch>
          </a:blipFill>
        </p:spPr>
      </p:sp>
      <p:sp>
        <p:nvSpPr>
          <p:cNvPr name="TextBox 14" id="14"/>
          <p:cNvSpPr txBox="true"/>
          <p:nvPr/>
        </p:nvSpPr>
        <p:spPr>
          <a:xfrm rot="0">
            <a:off x="809625" y="2336197"/>
            <a:ext cx="6763948" cy="1603771"/>
          </a:xfrm>
          <a:prstGeom prst="rect">
            <a:avLst/>
          </a:prstGeom>
        </p:spPr>
        <p:txBody>
          <a:bodyPr anchor="t" rtlCol="false" tIns="0" lIns="0" bIns="0" rIns="0">
            <a:spAutoFit/>
          </a:bodyPr>
          <a:lstStyle/>
          <a:p>
            <a:pPr>
              <a:lnSpc>
                <a:spcPts val="6243"/>
              </a:lnSpc>
            </a:pPr>
            <a:r>
              <a:rPr lang="en-US" sz="6181">
                <a:solidFill>
                  <a:srgbClr val="211F1C"/>
                </a:solidFill>
                <a:latin typeface="Anton"/>
              </a:rPr>
              <a:t>JUMLAH TOTAL BOBOT (WEIGHT) </a:t>
            </a:r>
          </a:p>
        </p:txBody>
      </p:sp>
      <p:sp>
        <p:nvSpPr>
          <p:cNvPr name="TextBox 15" id="15"/>
          <p:cNvSpPr txBox="true"/>
          <p:nvPr/>
        </p:nvSpPr>
        <p:spPr>
          <a:xfrm rot="0">
            <a:off x="809625" y="4169564"/>
            <a:ext cx="6066488" cy="1931061"/>
          </a:xfrm>
          <a:prstGeom prst="rect">
            <a:avLst/>
          </a:prstGeom>
        </p:spPr>
        <p:txBody>
          <a:bodyPr anchor="t" rtlCol="false" tIns="0" lIns="0" bIns="0" rIns="0">
            <a:spAutoFit/>
          </a:bodyPr>
          <a:lstStyle/>
          <a:p>
            <a:pPr algn="l" marL="0" indent="0" lvl="0">
              <a:lnSpc>
                <a:spcPts val="2557"/>
              </a:lnSpc>
              <a:spcBef>
                <a:spcPct val="0"/>
              </a:spcBef>
            </a:pPr>
            <a:r>
              <a:rPr lang="en-US" sz="1739">
                <a:solidFill>
                  <a:srgbClr val="211F1C"/>
                </a:solidFill>
                <a:latin typeface="Roboto Mono"/>
              </a:rPr>
              <a:t>Jumlah total bobot dapat dilihat dari model summary. Berdasarkan dari model summary jumlah bobotnya sebesar 3453121. Termasuk semua layer dari layer konvolusional, lapisan max pooling, lapisan flatten, dan lapisan dense.</a:t>
            </a:r>
          </a:p>
        </p:txBody>
      </p:sp>
      <p:sp>
        <p:nvSpPr>
          <p:cNvPr name="TextBox 16" id="16"/>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3519790" y="4109190"/>
            <a:ext cx="11248419" cy="1562998"/>
          </a:xfrm>
          <a:prstGeom prst="rect">
            <a:avLst/>
          </a:prstGeom>
        </p:spPr>
        <p:txBody>
          <a:bodyPr anchor="t" rtlCol="false" tIns="0" lIns="0" bIns="0" rIns="0">
            <a:spAutoFit/>
          </a:bodyPr>
          <a:lstStyle/>
          <a:p>
            <a:pPr algn="ctr" marL="0" indent="0" lvl="0">
              <a:lnSpc>
                <a:spcPts val="11748"/>
              </a:lnSpc>
              <a:spcBef>
                <a:spcPct val="0"/>
              </a:spcBef>
            </a:pPr>
            <a:r>
              <a:rPr lang="en-US" sz="11632" strike="noStrike" u="none">
                <a:solidFill>
                  <a:srgbClr val="211F1C"/>
                </a:solidFill>
                <a:latin typeface="Anton"/>
              </a:rPr>
              <a:t>THANK YOU</a:t>
            </a:r>
          </a:p>
        </p:txBody>
      </p:sp>
      <p:sp>
        <p:nvSpPr>
          <p:cNvPr name="Freeform 6" id="6"/>
          <p:cNvSpPr/>
          <p:nvPr/>
        </p:nvSpPr>
        <p:spPr>
          <a:xfrm flipH="false" flipV="false" rot="0">
            <a:off x="8282303" y="2236423"/>
            <a:ext cx="1723393" cy="1472718"/>
          </a:xfrm>
          <a:custGeom>
            <a:avLst/>
            <a:gdLst/>
            <a:ahLst/>
            <a:cxnLst/>
            <a:rect r="r" b="b" t="t" l="l"/>
            <a:pathLst>
              <a:path h="1472718" w="1723393">
                <a:moveTo>
                  <a:pt x="0" y="0"/>
                </a:moveTo>
                <a:lnTo>
                  <a:pt x="1723394" y="0"/>
                </a:lnTo>
                <a:lnTo>
                  <a:pt x="1723394" y="1472717"/>
                </a:lnTo>
                <a:lnTo>
                  <a:pt x="0" y="14727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strike="noStrike" u="none">
                <a:solidFill>
                  <a:srgbClr val="211F1C"/>
                </a:solidFill>
                <a:latin typeface="Nunito Sans Expanded Semi-Bold"/>
              </a:rPr>
              <a:t>@KECERDASAN ARTIFISIAL</a:t>
            </a:r>
          </a:p>
        </p:txBody>
      </p:sp>
      <p:sp>
        <p:nvSpPr>
          <p:cNvPr name="TextBox 9" id="9"/>
          <p:cNvSpPr txBox="true"/>
          <p:nvPr/>
        </p:nvSpPr>
        <p:spPr>
          <a:xfrm rot="0">
            <a:off x="14240878" y="773278"/>
            <a:ext cx="3237497" cy="255422"/>
          </a:xfrm>
          <a:prstGeom prst="rect">
            <a:avLst/>
          </a:prstGeom>
        </p:spPr>
        <p:txBody>
          <a:bodyPr anchor="t" rtlCol="false" tIns="0" lIns="0" bIns="0" rIns="0">
            <a:spAutoFit/>
          </a:bodyPr>
          <a:lstStyle/>
          <a:p>
            <a:pPr algn="r" marL="0" indent="0" lvl="0">
              <a:lnSpc>
                <a:spcPts val="2116"/>
              </a:lnSpc>
              <a:spcBef>
                <a:spcPct val="0"/>
              </a:spcBef>
            </a:pPr>
            <a:r>
              <a:rPr lang="en-US" sz="1439" spc="211">
                <a:solidFill>
                  <a:srgbClr val="211F1C"/>
                </a:solidFill>
                <a:latin typeface="Nunito Sans Expanded Semi-Bold"/>
              </a:rPr>
              <a:t>2023</a:t>
            </a:r>
          </a:p>
        </p:txBody>
      </p:sp>
      <p:sp>
        <p:nvSpPr>
          <p:cNvPr name="Freeform 10" id="10"/>
          <p:cNvSpPr/>
          <p:nvPr/>
        </p:nvSpPr>
        <p:spPr>
          <a:xfrm flipH="false" flipV="false" rot="0">
            <a:off x="2358180"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5575306"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645969" y="9215776"/>
            <a:ext cx="2482996" cy="257586"/>
            <a:chOff x="0" y="0"/>
            <a:chExt cx="3310662" cy="343448"/>
          </a:xfrm>
        </p:grpSpPr>
        <p:sp>
          <p:nvSpPr>
            <p:cNvPr name="Freeform 13" id="13"/>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991530" y="2652332"/>
            <a:ext cx="6667500" cy="874356"/>
            <a:chOff x="0" y="0"/>
            <a:chExt cx="2126876" cy="278912"/>
          </a:xfrm>
        </p:grpSpPr>
        <p:sp>
          <p:nvSpPr>
            <p:cNvPr name="Freeform 7" id="7"/>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JENIS KASUS</a:t>
              </a:r>
            </a:p>
          </p:txBody>
        </p:sp>
      </p:grpSp>
      <p:grpSp>
        <p:nvGrpSpPr>
          <p:cNvPr name="Group 9" id="9"/>
          <p:cNvGrpSpPr/>
          <p:nvPr/>
        </p:nvGrpSpPr>
        <p:grpSpPr>
          <a:xfrm rot="0">
            <a:off x="809625" y="2652332"/>
            <a:ext cx="897095" cy="874356"/>
            <a:chOff x="0" y="0"/>
            <a:chExt cx="286166" cy="278912"/>
          </a:xfrm>
        </p:grpSpPr>
        <p:sp>
          <p:nvSpPr>
            <p:cNvPr name="Freeform 10" id="10"/>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1" id="11"/>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1</a:t>
              </a:r>
            </a:p>
          </p:txBody>
        </p:sp>
      </p:grpSp>
      <p:grpSp>
        <p:nvGrpSpPr>
          <p:cNvPr name="Group 12" id="12"/>
          <p:cNvGrpSpPr/>
          <p:nvPr/>
        </p:nvGrpSpPr>
        <p:grpSpPr>
          <a:xfrm rot="0">
            <a:off x="1991530" y="3745763"/>
            <a:ext cx="6667500" cy="874356"/>
            <a:chOff x="0" y="0"/>
            <a:chExt cx="2126876" cy="278912"/>
          </a:xfrm>
        </p:grpSpPr>
        <p:sp>
          <p:nvSpPr>
            <p:cNvPr name="Freeform 13" id="13"/>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4" id="1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DATASET YANG DIGUNAKAN</a:t>
              </a:r>
            </a:p>
          </p:txBody>
        </p:sp>
      </p:grpSp>
      <p:grpSp>
        <p:nvGrpSpPr>
          <p:cNvPr name="Group 15" id="15"/>
          <p:cNvGrpSpPr/>
          <p:nvPr/>
        </p:nvGrpSpPr>
        <p:grpSpPr>
          <a:xfrm rot="0">
            <a:off x="809625" y="3745763"/>
            <a:ext cx="897095" cy="874356"/>
            <a:chOff x="0" y="0"/>
            <a:chExt cx="286166" cy="278912"/>
          </a:xfrm>
        </p:grpSpPr>
        <p:sp>
          <p:nvSpPr>
            <p:cNvPr name="Freeform 16" id="16"/>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7" id="17"/>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2</a:t>
              </a:r>
            </a:p>
          </p:txBody>
        </p:sp>
      </p:grpSp>
      <p:grpSp>
        <p:nvGrpSpPr>
          <p:cNvPr name="Group 18" id="18"/>
          <p:cNvGrpSpPr/>
          <p:nvPr/>
        </p:nvGrpSpPr>
        <p:grpSpPr>
          <a:xfrm rot="0">
            <a:off x="1991530" y="4946819"/>
            <a:ext cx="6667500" cy="874356"/>
            <a:chOff x="0" y="0"/>
            <a:chExt cx="2126876" cy="278912"/>
          </a:xfrm>
        </p:grpSpPr>
        <p:sp>
          <p:nvSpPr>
            <p:cNvPr name="Freeform 19" id="19"/>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0" id="20"/>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JUMLAH FITUR</a:t>
              </a:r>
            </a:p>
          </p:txBody>
        </p:sp>
      </p:grpSp>
      <p:grpSp>
        <p:nvGrpSpPr>
          <p:cNvPr name="Group 21" id="21"/>
          <p:cNvGrpSpPr/>
          <p:nvPr/>
        </p:nvGrpSpPr>
        <p:grpSpPr>
          <a:xfrm rot="0">
            <a:off x="809625" y="4946819"/>
            <a:ext cx="897095" cy="874356"/>
            <a:chOff x="0" y="0"/>
            <a:chExt cx="286166" cy="278912"/>
          </a:xfrm>
        </p:grpSpPr>
        <p:sp>
          <p:nvSpPr>
            <p:cNvPr name="Freeform 22" id="22"/>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3" id="23"/>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3</a:t>
              </a:r>
            </a:p>
          </p:txBody>
        </p:sp>
      </p:grpSp>
      <p:grpSp>
        <p:nvGrpSpPr>
          <p:cNvPr name="Group 24" id="24"/>
          <p:cNvGrpSpPr/>
          <p:nvPr/>
        </p:nvGrpSpPr>
        <p:grpSpPr>
          <a:xfrm rot="0">
            <a:off x="1991530" y="6147876"/>
            <a:ext cx="6667500" cy="874356"/>
            <a:chOff x="0" y="0"/>
            <a:chExt cx="2126876" cy="278912"/>
          </a:xfrm>
        </p:grpSpPr>
        <p:sp>
          <p:nvSpPr>
            <p:cNvPr name="Freeform 25" id="25"/>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6" id="26"/>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JUMLAH LABEL</a:t>
              </a:r>
            </a:p>
          </p:txBody>
        </p:sp>
      </p:grpSp>
      <p:grpSp>
        <p:nvGrpSpPr>
          <p:cNvPr name="Group 27" id="27"/>
          <p:cNvGrpSpPr/>
          <p:nvPr/>
        </p:nvGrpSpPr>
        <p:grpSpPr>
          <a:xfrm rot="0">
            <a:off x="809625" y="6147876"/>
            <a:ext cx="897095" cy="874356"/>
            <a:chOff x="0" y="0"/>
            <a:chExt cx="286166" cy="278912"/>
          </a:xfrm>
        </p:grpSpPr>
        <p:sp>
          <p:nvSpPr>
            <p:cNvPr name="Freeform 28" id="28"/>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9" id="29"/>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4</a:t>
              </a:r>
            </a:p>
          </p:txBody>
        </p:sp>
      </p:grpSp>
      <p:grpSp>
        <p:nvGrpSpPr>
          <p:cNvPr name="Group 30" id="30"/>
          <p:cNvGrpSpPr/>
          <p:nvPr/>
        </p:nvGrpSpPr>
        <p:grpSpPr>
          <a:xfrm rot="0">
            <a:off x="9628030" y="2652332"/>
            <a:ext cx="897095" cy="874356"/>
            <a:chOff x="0" y="0"/>
            <a:chExt cx="286166" cy="278912"/>
          </a:xfrm>
        </p:grpSpPr>
        <p:sp>
          <p:nvSpPr>
            <p:cNvPr name="Freeform 31" id="31"/>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2" id="32"/>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6</a:t>
              </a:r>
            </a:p>
          </p:txBody>
        </p:sp>
      </p:grpSp>
      <p:grpSp>
        <p:nvGrpSpPr>
          <p:cNvPr name="Group 33" id="33"/>
          <p:cNvGrpSpPr/>
          <p:nvPr/>
        </p:nvGrpSpPr>
        <p:grpSpPr>
          <a:xfrm rot="0">
            <a:off x="10810875" y="2652332"/>
            <a:ext cx="6667500" cy="874356"/>
            <a:chOff x="0" y="0"/>
            <a:chExt cx="2126876" cy="278912"/>
          </a:xfrm>
        </p:grpSpPr>
        <p:sp>
          <p:nvSpPr>
            <p:cNvPr name="Freeform 34" id="34"/>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35" id="35"/>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JENIS OPTIMASI </a:t>
              </a:r>
            </a:p>
          </p:txBody>
        </p:sp>
      </p:grpSp>
      <p:grpSp>
        <p:nvGrpSpPr>
          <p:cNvPr name="Group 36" id="36"/>
          <p:cNvGrpSpPr/>
          <p:nvPr/>
        </p:nvGrpSpPr>
        <p:grpSpPr>
          <a:xfrm rot="0">
            <a:off x="9628970" y="3745763"/>
            <a:ext cx="897095" cy="874356"/>
            <a:chOff x="0" y="0"/>
            <a:chExt cx="286166" cy="278912"/>
          </a:xfrm>
        </p:grpSpPr>
        <p:sp>
          <p:nvSpPr>
            <p:cNvPr name="Freeform 37" id="3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8" id="38"/>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7</a:t>
              </a:r>
            </a:p>
          </p:txBody>
        </p:sp>
      </p:grpSp>
      <p:grpSp>
        <p:nvGrpSpPr>
          <p:cNvPr name="Group 39" id="39"/>
          <p:cNvGrpSpPr/>
          <p:nvPr/>
        </p:nvGrpSpPr>
        <p:grpSpPr>
          <a:xfrm rot="0">
            <a:off x="10811815" y="3745763"/>
            <a:ext cx="6667500" cy="874356"/>
            <a:chOff x="0" y="0"/>
            <a:chExt cx="2126876" cy="278912"/>
          </a:xfrm>
        </p:grpSpPr>
        <p:sp>
          <p:nvSpPr>
            <p:cNvPr name="Freeform 40" id="40"/>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1" id="41"/>
            <p:cNvSpPr txBox="true"/>
            <p:nvPr/>
          </p:nvSpPr>
          <p:spPr>
            <a:xfrm>
              <a:off x="0" y="-38100"/>
              <a:ext cx="2126876" cy="317012"/>
            </a:xfrm>
            <a:prstGeom prst="rect">
              <a:avLst/>
            </a:prstGeom>
          </p:spPr>
          <p:txBody>
            <a:bodyPr anchor="ctr" rtlCol="false" tIns="38100" lIns="38100" bIns="38100" rIns="38100"/>
            <a:lstStyle/>
            <a:p>
              <a:pPr algn="ctr" marL="0" indent="0" lvl="0">
                <a:lnSpc>
                  <a:spcPts val="2557"/>
                </a:lnSpc>
                <a:spcBef>
                  <a:spcPct val="0"/>
                </a:spcBef>
              </a:pPr>
              <a:r>
                <a:rPr lang="en-US" sz="1739" spc="255">
                  <a:solidFill>
                    <a:srgbClr val="000000"/>
                  </a:solidFill>
                  <a:latin typeface="Nunito Sans Expanded Medium"/>
                </a:rPr>
                <a:t>JENIS FUNGSI AKTIVASI YANG DIGUNAKAN</a:t>
              </a:r>
            </a:p>
          </p:txBody>
        </p:sp>
      </p:grpSp>
      <p:grpSp>
        <p:nvGrpSpPr>
          <p:cNvPr name="Group 42" id="42"/>
          <p:cNvGrpSpPr/>
          <p:nvPr/>
        </p:nvGrpSpPr>
        <p:grpSpPr>
          <a:xfrm rot="0">
            <a:off x="9628970" y="4946819"/>
            <a:ext cx="897095" cy="874356"/>
            <a:chOff x="0" y="0"/>
            <a:chExt cx="286166" cy="278912"/>
          </a:xfrm>
        </p:grpSpPr>
        <p:sp>
          <p:nvSpPr>
            <p:cNvPr name="Freeform 43" id="43"/>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44" id="44"/>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8</a:t>
              </a:r>
            </a:p>
          </p:txBody>
        </p:sp>
      </p:grpSp>
      <p:grpSp>
        <p:nvGrpSpPr>
          <p:cNvPr name="Group 45" id="45"/>
          <p:cNvGrpSpPr/>
          <p:nvPr/>
        </p:nvGrpSpPr>
        <p:grpSpPr>
          <a:xfrm rot="0">
            <a:off x="10811815" y="4946819"/>
            <a:ext cx="6667500" cy="874356"/>
            <a:chOff x="0" y="0"/>
            <a:chExt cx="2126876" cy="278912"/>
          </a:xfrm>
        </p:grpSpPr>
        <p:sp>
          <p:nvSpPr>
            <p:cNvPr name="Freeform 46" id="46"/>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7" id="47"/>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JUMLAH HIDDEN LAYER</a:t>
              </a:r>
            </a:p>
          </p:txBody>
        </p:sp>
      </p:grpSp>
      <p:grpSp>
        <p:nvGrpSpPr>
          <p:cNvPr name="Group 48" id="48"/>
          <p:cNvGrpSpPr/>
          <p:nvPr/>
        </p:nvGrpSpPr>
        <p:grpSpPr>
          <a:xfrm rot="0">
            <a:off x="9628030" y="6145025"/>
            <a:ext cx="897095" cy="874356"/>
            <a:chOff x="0" y="0"/>
            <a:chExt cx="286166" cy="278912"/>
          </a:xfrm>
        </p:grpSpPr>
        <p:sp>
          <p:nvSpPr>
            <p:cNvPr name="Freeform 49" id="49"/>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50" id="50"/>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9</a:t>
              </a:r>
            </a:p>
          </p:txBody>
        </p:sp>
      </p:grpSp>
      <p:grpSp>
        <p:nvGrpSpPr>
          <p:cNvPr name="Group 51" id="51"/>
          <p:cNvGrpSpPr/>
          <p:nvPr/>
        </p:nvGrpSpPr>
        <p:grpSpPr>
          <a:xfrm rot="0">
            <a:off x="10810875" y="6145025"/>
            <a:ext cx="6667500" cy="874356"/>
            <a:chOff x="0" y="0"/>
            <a:chExt cx="2126876" cy="278912"/>
          </a:xfrm>
        </p:grpSpPr>
        <p:sp>
          <p:nvSpPr>
            <p:cNvPr name="Freeform 52" id="52"/>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53" id="53"/>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JUMLAH TOTAL HIDDEN NODE PER LAYER</a:t>
              </a:r>
            </a:p>
          </p:txBody>
        </p:sp>
      </p:grpSp>
      <p:sp>
        <p:nvSpPr>
          <p:cNvPr name="Freeform 54" id="54"/>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5" id="55"/>
          <p:cNvSpPr txBox="true"/>
          <p:nvPr/>
        </p:nvSpPr>
        <p:spPr>
          <a:xfrm rot="0">
            <a:off x="809625" y="1400251"/>
            <a:ext cx="11890034" cy="1126425"/>
          </a:xfrm>
          <a:prstGeom prst="rect">
            <a:avLst/>
          </a:prstGeom>
        </p:spPr>
        <p:txBody>
          <a:bodyPr anchor="t" rtlCol="false" tIns="0" lIns="0" bIns="0" rIns="0">
            <a:spAutoFit/>
          </a:bodyPr>
          <a:lstStyle/>
          <a:p>
            <a:pPr marL="0" indent="0" lvl="0">
              <a:lnSpc>
                <a:spcPts val="8475"/>
              </a:lnSpc>
              <a:spcBef>
                <a:spcPct val="0"/>
              </a:spcBef>
            </a:pPr>
            <a:r>
              <a:rPr lang="en-US" sz="8392">
                <a:solidFill>
                  <a:srgbClr val="211F1C"/>
                </a:solidFill>
                <a:latin typeface="Anton"/>
              </a:rPr>
              <a:t>TABLE OF CONTENT</a:t>
            </a:r>
          </a:p>
        </p:txBody>
      </p:sp>
      <p:sp>
        <p:nvSpPr>
          <p:cNvPr name="TextBox 56" id="56"/>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ARTIFISIAL</a:t>
            </a:r>
          </a:p>
        </p:txBody>
      </p:sp>
      <p:grpSp>
        <p:nvGrpSpPr>
          <p:cNvPr name="Group 57" id="57"/>
          <p:cNvGrpSpPr/>
          <p:nvPr/>
        </p:nvGrpSpPr>
        <p:grpSpPr>
          <a:xfrm rot="0">
            <a:off x="1991530" y="7241307"/>
            <a:ext cx="6667500" cy="874356"/>
            <a:chOff x="0" y="0"/>
            <a:chExt cx="2126876" cy="278912"/>
          </a:xfrm>
        </p:grpSpPr>
        <p:sp>
          <p:nvSpPr>
            <p:cNvPr name="Freeform 58" id="58"/>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59" id="59"/>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JENIS JARINGAN SARAF TIRUAN YANG DIGUNAKAN</a:t>
              </a:r>
            </a:p>
          </p:txBody>
        </p:sp>
      </p:grpSp>
      <p:grpSp>
        <p:nvGrpSpPr>
          <p:cNvPr name="Group 60" id="60"/>
          <p:cNvGrpSpPr/>
          <p:nvPr/>
        </p:nvGrpSpPr>
        <p:grpSpPr>
          <a:xfrm rot="0">
            <a:off x="809625" y="7241307"/>
            <a:ext cx="897095" cy="874356"/>
            <a:chOff x="0" y="0"/>
            <a:chExt cx="286166" cy="278912"/>
          </a:xfrm>
        </p:grpSpPr>
        <p:sp>
          <p:nvSpPr>
            <p:cNvPr name="Freeform 61" id="61"/>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62" id="62"/>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5</a:t>
              </a:r>
            </a:p>
          </p:txBody>
        </p:sp>
      </p:grpSp>
      <p:grpSp>
        <p:nvGrpSpPr>
          <p:cNvPr name="Group 63" id="63"/>
          <p:cNvGrpSpPr/>
          <p:nvPr/>
        </p:nvGrpSpPr>
        <p:grpSpPr>
          <a:xfrm rot="0">
            <a:off x="10811815" y="7238456"/>
            <a:ext cx="6667500" cy="874356"/>
            <a:chOff x="0" y="0"/>
            <a:chExt cx="2126876" cy="278912"/>
          </a:xfrm>
        </p:grpSpPr>
        <p:sp>
          <p:nvSpPr>
            <p:cNvPr name="Freeform 64" id="64"/>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65" id="65"/>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JUMLAH TOTAL BOBOT (WEIGHT)</a:t>
              </a:r>
            </a:p>
          </p:txBody>
        </p:sp>
      </p:grpSp>
      <p:grpSp>
        <p:nvGrpSpPr>
          <p:cNvPr name="Group 66" id="66"/>
          <p:cNvGrpSpPr/>
          <p:nvPr/>
        </p:nvGrpSpPr>
        <p:grpSpPr>
          <a:xfrm rot="0">
            <a:off x="9629910" y="7238456"/>
            <a:ext cx="897095" cy="874356"/>
            <a:chOff x="0" y="0"/>
            <a:chExt cx="286166" cy="278912"/>
          </a:xfrm>
        </p:grpSpPr>
        <p:sp>
          <p:nvSpPr>
            <p:cNvPr name="Freeform 67" id="6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68" id="68"/>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10</a:t>
              </a:r>
            </a:p>
          </p:txBody>
        </p:sp>
      </p:grpSp>
      <p:grpSp>
        <p:nvGrpSpPr>
          <p:cNvPr name="Group 69" id="69"/>
          <p:cNvGrpSpPr/>
          <p:nvPr/>
        </p:nvGrpSpPr>
        <p:grpSpPr>
          <a:xfrm rot="0">
            <a:off x="809625" y="9130637"/>
            <a:ext cx="2482996" cy="257586"/>
            <a:chOff x="0" y="0"/>
            <a:chExt cx="3310662" cy="343448"/>
          </a:xfrm>
        </p:grpSpPr>
        <p:sp>
          <p:nvSpPr>
            <p:cNvPr name="Freeform 70" id="70"/>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1" id="71"/>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706355" y="3766933"/>
            <a:ext cx="4993936" cy="4791729"/>
            <a:chOff x="0" y="0"/>
            <a:chExt cx="1315275" cy="1262019"/>
          </a:xfrm>
        </p:grpSpPr>
        <p:sp>
          <p:nvSpPr>
            <p:cNvPr name="Freeform 7" id="7"/>
            <p:cNvSpPr/>
            <p:nvPr/>
          </p:nvSpPr>
          <p:spPr>
            <a:xfrm flipH="false" flipV="false" rot="0">
              <a:off x="0" y="0"/>
              <a:ext cx="1315275" cy="1262019"/>
            </a:xfrm>
            <a:custGeom>
              <a:avLst/>
              <a:gdLst/>
              <a:ahLst/>
              <a:cxnLst/>
              <a:rect r="r" b="b" t="t" l="l"/>
              <a:pathLst>
                <a:path h="1262019" w="1315275">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1315275" cy="1300119"/>
            </a:xfrm>
            <a:prstGeom prst="rect">
              <a:avLst/>
            </a:prstGeom>
          </p:spPr>
          <p:txBody>
            <a:bodyPr anchor="ctr" rtlCol="false" tIns="50800" lIns="50800" bIns="50800" rIns="50800"/>
            <a:lstStyle/>
            <a:p>
              <a:pPr algn="ctr">
                <a:lnSpc>
                  <a:spcPts val="2116"/>
                </a:lnSpc>
              </a:pPr>
            </a:p>
          </p:txBody>
        </p:sp>
      </p:grpSp>
      <p:grpSp>
        <p:nvGrpSpPr>
          <p:cNvPr name="Group 9" id="9"/>
          <p:cNvGrpSpPr/>
          <p:nvPr/>
        </p:nvGrpSpPr>
        <p:grpSpPr>
          <a:xfrm rot="0">
            <a:off x="9543762" y="3766933"/>
            <a:ext cx="4993936" cy="4791729"/>
            <a:chOff x="0" y="0"/>
            <a:chExt cx="1315275" cy="1262019"/>
          </a:xfrm>
        </p:grpSpPr>
        <p:sp>
          <p:nvSpPr>
            <p:cNvPr name="Freeform 10" id="10"/>
            <p:cNvSpPr/>
            <p:nvPr/>
          </p:nvSpPr>
          <p:spPr>
            <a:xfrm flipH="false" flipV="false" rot="0">
              <a:off x="0" y="0"/>
              <a:ext cx="1315275" cy="1262019"/>
            </a:xfrm>
            <a:custGeom>
              <a:avLst/>
              <a:gdLst/>
              <a:ahLst/>
              <a:cxnLst/>
              <a:rect r="r" b="b" t="t" l="l"/>
              <a:pathLst>
                <a:path h="1262019" w="1315275">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name="TextBox 11" id="11"/>
            <p:cNvSpPr txBox="true"/>
            <p:nvPr/>
          </p:nvSpPr>
          <p:spPr>
            <a:xfrm>
              <a:off x="0" y="-38100"/>
              <a:ext cx="1315275" cy="1300119"/>
            </a:xfrm>
            <a:prstGeom prst="rect">
              <a:avLst/>
            </a:prstGeom>
          </p:spPr>
          <p:txBody>
            <a:bodyPr anchor="ctr" rtlCol="false" tIns="50800" lIns="50800" bIns="50800" rIns="50800"/>
            <a:lstStyle/>
            <a:p>
              <a:pPr algn="ctr">
                <a:lnSpc>
                  <a:spcPts val="2116"/>
                </a:lnSpc>
              </a:pPr>
            </a:p>
          </p:txBody>
        </p:sp>
      </p:grpSp>
      <p:sp>
        <p:nvSpPr>
          <p:cNvPr name="Freeform 12" id="12"/>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008440" y="9130637"/>
            <a:ext cx="2482996" cy="257586"/>
            <a:chOff x="0" y="0"/>
            <a:chExt cx="3310662" cy="343448"/>
          </a:xfrm>
        </p:grpSpPr>
        <p:sp>
          <p:nvSpPr>
            <p:cNvPr name="Freeform 14" id="14"/>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6" id="16"/>
          <p:cNvSpPr/>
          <p:nvPr/>
        </p:nvSpPr>
        <p:spPr>
          <a:xfrm flipH="false" flipV="false" rot="0">
            <a:off x="5303234" y="4016012"/>
            <a:ext cx="1912996" cy="2051470"/>
          </a:xfrm>
          <a:custGeom>
            <a:avLst/>
            <a:gdLst/>
            <a:ahLst/>
            <a:cxnLst/>
            <a:rect r="r" b="b" t="t" l="l"/>
            <a:pathLst>
              <a:path h="2051470" w="1912996">
                <a:moveTo>
                  <a:pt x="0" y="0"/>
                </a:moveTo>
                <a:lnTo>
                  <a:pt x="1912996" y="0"/>
                </a:lnTo>
                <a:lnTo>
                  <a:pt x="1912996" y="2051470"/>
                </a:lnTo>
                <a:lnTo>
                  <a:pt x="0" y="20514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1061767" y="3895027"/>
            <a:ext cx="1957925" cy="2172455"/>
          </a:xfrm>
          <a:custGeom>
            <a:avLst/>
            <a:gdLst/>
            <a:ahLst/>
            <a:cxnLst/>
            <a:rect r="r" b="b" t="t" l="l"/>
            <a:pathLst>
              <a:path h="2172455" w="1957925">
                <a:moveTo>
                  <a:pt x="0" y="0"/>
                </a:moveTo>
                <a:lnTo>
                  <a:pt x="1957925" y="0"/>
                </a:lnTo>
                <a:lnTo>
                  <a:pt x="1957925" y="2172455"/>
                </a:lnTo>
                <a:lnTo>
                  <a:pt x="0" y="21724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4813466" y="6347166"/>
            <a:ext cx="2779714"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rPr>
              <a:t>TOMAT</a:t>
            </a:r>
          </a:p>
        </p:txBody>
      </p:sp>
      <p:sp>
        <p:nvSpPr>
          <p:cNvPr name="TextBox 19" id="19"/>
          <p:cNvSpPr txBox="true"/>
          <p:nvPr/>
        </p:nvSpPr>
        <p:spPr>
          <a:xfrm rot="0">
            <a:off x="4074854" y="6788668"/>
            <a:ext cx="4256939" cy="1607211"/>
          </a:xfrm>
          <a:prstGeom prst="rect">
            <a:avLst/>
          </a:prstGeom>
        </p:spPr>
        <p:txBody>
          <a:bodyPr anchor="t" rtlCol="false" tIns="0" lIns="0" bIns="0" rIns="0">
            <a:spAutoFit/>
          </a:bodyPr>
          <a:lstStyle/>
          <a:p>
            <a:pPr algn="ctr" marL="0" indent="0" lvl="0">
              <a:lnSpc>
                <a:spcPts val="2557"/>
              </a:lnSpc>
              <a:spcBef>
                <a:spcPct val="0"/>
              </a:spcBef>
            </a:pPr>
            <a:r>
              <a:rPr lang="en-US" sz="1739">
                <a:solidFill>
                  <a:srgbClr val="211F1C"/>
                </a:solidFill>
                <a:latin typeface="Roboto Mono"/>
              </a:rPr>
              <a:t>Tomat merupakan tumbuhan yang pertama kali ditemukan di Amerika Selatan, nasih berkerabat dengan terung, kentang dan paprika.</a:t>
            </a:r>
          </a:p>
        </p:txBody>
      </p:sp>
      <p:sp>
        <p:nvSpPr>
          <p:cNvPr name="TextBox 20" id="20"/>
          <p:cNvSpPr txBox="true"/>
          <p:nvPr/>
        </p:nvSpPr>
        <p:spPr>
          <a:xfrm rot="0">
            <a:off x="10650873" y="6347166"/>
            <a:ext cx="2779714"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rPr>
              <a:t>APEL</a:t>
            </a:r>
          </a:p>
        </p:txBody>
      </p:sp>
      <p:sp>
        <p:nvSpPr>
          <p:cNvPr name="TextBox 21" id="21"/>
          <p:cNvSpPr txBox="true"/>
          <p:nvPr/>
        </p:nvSpPr>
        <p:spPr>
          <a:xfrm rot="0">
            <a:off x="9912260" y="6788668"/>
            <a:ext cx="4256939" cy="959511"/>
          </a:xfrm>
          <a:prstGeom prst="rect">
            <a:avLst/>
          </a:prstGeom>
        </p:spPr>
        <p:txBody>
          <a:bodyPr anchor="t" rtlCol="false" tIns="0" lIns="0" bIns="0" rIns="0">
            <a:spAutoFit/>
          </a:bodyPr>
          <a:lstStyle/>
          <a:p>
            <a:pPr algn="ctr" marL="0" indent="0" lvl="0">
              <a:lnSpc>
                <a:spcPts val="2557"/>
              </a:lnSpc>
              <a:spcBef>
                <a:spcPct val="0"/>
              </a:spcBef>
            </a:pPr>
            <a:r>
              <a:rPr lang="en-US" sz="1739">
                <a:solidFill>
                  <a:srgbClr val="211F1C"/>
                </a:solidFill>
                <a:latin typeface="Roboto Mono"/>
              </a:rPr>
              <a:t>Apel merupakan jenis buah-buahan, atau buah yang dihasilkan dari pohon apel.</a:t>
            </a:r>
          </a:p>
        </p:txBody>
      </p:sp>
      <p:sp>
        <p:nvSpPr>
          <p:cNvPr name="TextBox 22" id="22"/>
          <p:cNvSpPr txBox="true"/>
          <p:nvPr/>
        </p:nvSpPr>
        <p:spPr>
          <a:xfrm rot="0">
            <a:off x="3750302" y="2646696"/>
            <a:ext cx="10787396" cy="635661"/>
          </a:xfrm>
          <a:prstGeom prst="rect">
            <a:avLst/>
          </a:prstGeom>
        </p:spPr>
        <p:txBody>
          <a:bodyPr anchor="t" rtlCol="false" tIns="0" lIns="0" bIns="0" rIns="0">
            <a:spAutoFit/>
          </a:bodyPr>
          <a:lstStyle/>
          <a:p>
            <a:pPr algn="ctr">
              <a:lnSpc>
                <a:spcPts val="2557"/>
              </a:lnSpc>
            </a:pPr>
            <a:r>
              <a:rPr lang="en-US" sz="1739">
                <a:solidFill>
                  <a:srgbClr val="211F1C"/>
                </a:solidFill>
                <a:latin typeface="Roboto Mono"/>
              </a:rPr>
              <a:t>Jenis kasus yang saya gunakan pada project ini </a:t>
            </a:r>
          </a:p>
          <a:p>
            <a:pPr algn="ctr" marL="0" indent="0" lvl="0">
              <a:lnSpc>
                <a:spcPts val="2557"/>
              </a:lnSpc>
              <a:spcBef>
                <a:spcPct val="0"/>
              </a:spcBef>
            </a:pPr>
            <a:r>
              <a:rPr lang="en-US" sz="1739">
                <a:solidFill>
                  <a:srgbClr val="211F1C"/>
                </a:solidFill>
                <a:latin typeface="Roboto Mono"/>
              </a:rPr>
              <a:t>yaitu mengklasifikasi gambar buah antara tomat dengan apel</a:t>
            </a:r>
          </a:p>
        </p:txBody>
      </p:sp>
      <p:sp>
        <p:nvSpPr>
          <p:cNvPr name="TextBox 23" id="23"/>
          <p:cNvSpPr txBox="true"/>
          <p:nvPr/>
        </p:nvSpPr>
        <p:spPr>
          <a:xfrm rot="0">
            <a:off x="2144165" y="1374852"/>
            <a:ext cx="13999670"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JENIS KASUS</a:t>
            </a:r>
          </a:p>
        </p:txBody>
      </p:sp>
      <p:sp>
        <p:nvSpPr>
          <p:cNvPr name="TextBox 24" id="24"/>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09625" y="1643928"/>
            <a:ext cx="3177049" cy="3174058"/>
            <a:chOff x="0" y="0"/>
            <a:chExt cx="1728779" cy="1727151"/>
          </a:xfrm>
        </p:grpSpPr>
        <p:sp>
          <p:nvSpPr>
            <p:cNvPr name="Freeform 7" id="7"/>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9" id="9"/>
          <p:cNvGrpSpPr/>
          <p:nvPr/>
        </p:nvGrpSpPr>
        <p:grpSpPr>
          <a:xfrm rot="0">
            <a:off x="809625" y="5241360"/>
            <a:ext cx="3177049" cy="3174058"/>
            <a:chOff x="0" y="0"/>
            <a:chExt cx="1728779" cy="1727151"/>
          </a:xfrm>
        </p:grpSpPr>
        <p:sp>
          <p:nvSpPr>
            <p:cNvPr name="Freeform 10" id="10"/>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2" id="12"/>
          <p:cNvGrpSpPr/>
          <p:nvPr/>
        </p:nvGrpSpPr>
        <p:grpSpPr>
          <a:xfrm rot="0">
            <a:off x="4498597" y="1643928"/>
            <a:ext cx="3177049" cy="3174058"/>
            <a:chOff x="0" y="0"/>
            <a:chExt cx="1728779" cy="1727151"/>
          </a:xfrm>
        </p:grpSpPr>
        <p:sp>
          <p:nvSpPr>
            <p:cNvPr name="Freeform 13" id="13"/>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4" id="14"/>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5" id="15"/>
          <p:cNvGrpSpPr/>
          <p:nvPr/>
        </p:nvGrpSpPr>
        <p:grpSpPr>
          <a:xfrm rot="0">
            <a:off x="4498597" y="5241360"/>
            <a:ext cx="3177049" cy="3174058"/>
            <a:chOff x="0" y="0"/>
            <a:chExt cx="1728779" cy="1727151"/>
          </a:xfrm>
        </p:grpSpPr>
        <p:sp>
          <p:nvSpPr>
            <p:cNvPr name="Freeform 16" id="16"/>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8" id="18"/>
          <p:cNvGrpSpPr>
            <a:grpSpLocks noChangeAspect="true"/>
          </p:cNvGrpSpPr>
          <p:nvPr/>
        </p:nvGrpSpPr>
        <p:grpSpPr>
          <a:xfrm rot="0">
            <a:off x="1039353" y="1872160"/>
            <a:ext cx="2717593" cy="2717593"/>
            <a:chOff x="0" y="0"/>
            <a:chExt cx="6350000" cy="6350000"/>
          </a:xfrm>
        </p:grpSpPr>
        <p:sp>
          <p:nvSpPr>
            <p:cNvPr name="Freeform 19" id="1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4985" t="0" r="-24984" b="0"/>
              </a:stretch>
            </a:blipFill>
          </p:spPr>
        </p:sp>
      </p:grpSp>
      <p:grpSp>
        <p:nvGrpSpPr>
          <p:cNvPr name="Group 20" id="20"/>
          <p:cNvGrpSpPr>
            <a:grpSpLocks noChangeAspect="true"/>
          </p:cNvGrpSpPr>
          <p:nvPr/>
        </p:nvGrpSpPr>
        <p:grpSpPr>
          <a:xfrm rot="0">
            <a:off x="1039353" y="5469592"/>
            <a:ext cx="2717593" cy="2717593"/>
            <a:chOff x="0" y="0"/>
            <a:chExt cx="6350000" cy="6350000"/>
          </a:xfrm>
        </p:grpSpPr>
        <p:sp>
          <p:nvSpPr>
            <p:cNvPr name="Freeform 21" id="21"/>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5172" t="0" r="-25172" b="0"/>
              </a:stretch>
            </a:blipFill>
          </p:spPr>
        </p:sp>
      </p:grpSp>
      <p:grpSp>
        <p:nvGrpSpPr>
          <p:cNvPr name="Group 22" id="22"/>
          <p:cNvGrpSpPr>
            <a:grpSpLocks noChangeAspect="true"/>
          </p:cNvGrpSpPr>
          <p:nvPr/>
        </p:nvGrpSpPr>
        <p:grpSpPr>
          <a:xfrm rot="0">
            <a:off x="4728325" y="1872160"/>
            <a:ext cx="2717593" cy="2717593"/>
            <a:chOff x="0" y="0"/>
            <a:chExt cx="6350000" cy="6350000"/>
          </a:xfrm>
        </p:grpSpPr>
        <p:sp>
          <p:nvSpPr>
            <p:cNvPr name="Freeform 23" id="2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8"/>
              <a:stretch>
                <a:fillRect l="-25102" t="0" r="-25102" b="0"/>
              </a:stretch>
            </a:blipFill>
          </p:spPr>
        </p:sp>
      </p:grpSp>
      <p:grpSp>
        <p:nvGrpSpPr>
          <p:cNvPr name="Group 24" id="24"/>
          <p:cNvGrpSpPr>
            <a:grpSpLocks noChangeAspect="true"/>
          </p:cNvGrpSpPr>
          <p:nvPr/>
        </p:nvGrpSpPr>
        <p:grpSpPr>
          <a:xfrm rot="0">
            <a:off x="4728325" y="5469592"/>
            <a:ext cx="2717593" cy="2717593"/>
            <a:chOff x="0" y="0"/>
            <a:chExt cx="6350000" cy="6350000"/>
          </a:xfrm>
        </p:grpSpPr>
        <p:sp>
          <p:nvSpPr>
            <p:cNvPr name="Freeform 25" id="2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9"/>
              <a:stretch>
                <a:fillRect l="-24985" t="0" r="-24984" b="0"/>
              </a:stretch>
            </a:blipFill>
          </p:spPr>
        </p:sp>
      </p:grpSp>
      <p:sp>
        <p:nvSpPr>
          <p:cNvPr name="Freeform 26" id="2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7" id="27"/>
          <p:cNvGrpSpPr/>
          <p:nvPr/>
        </p:nvGrpSpPr>
        <p:grpSpPr>
          <a:xfrm rot="0">
            <a:off x="1028700" y="9129507"/>
            <a:ext cx="2482996" cy="257586"/>
            <a:chOff x="0" y="0"/>
            <a:chExt cx="3310662" cy="343448"/>
          </a:xfrm>
        </p:grpSpPr>
        <p:sp>
          <p:nvSpPr>
            <p:cNvPr name="Freeform 28" id="28"/>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pic>
        <p:nvPicPr>
          <p:cNvPr name="Picture 30" id="30"/>
          <p:cNvPicPr>
            <a:picLocks noChangeAspect="true"/>
          </p:cNvPicPr>
          <p:nvPr/>
        </p:nvPicPr>
        <p:blipFill>
          <a:blip r:embed="rId14"/>
          <a:srcRect l="0" t="0" r="0" b="0"/>
          <a:stretch>
            <a:fillRect/>
          </a:stretch>
        </p:blipFill>
        <p:spPr>
          <a:xfrm flipH="false" flipV="false" rot="-2013731">
            <a:off x="7762491" y="8310833"/>
            <a:ext cx="1267914" cy="1527607"/>
          </a:xfrm>
          <a:prstGeom prst="rect">
            <a:avLst/>
          </a:prstGeom>
        </p:spPr>
      </p:pic>
      <p:sp>
        <p:nvSpPr>
          <p:cNvPr name="TextBox 31" id="31"/>
          <p:cNvSpPr txBox="true"/>
          <p:nvPr/>
        </p:nvSpPr>
        <p:spPr>
          <a:xfrm rot="0">
            <a:off x="8886085" y="2929654"/>
            <a:ext cx="6547114" cy="2180170"/>
          </a:xfrm>
          <a:prstGeom prst="rect">
            <a:avLst/>
          </a:prstGeom>
        </p:spPr>
        <p:txBody>
          <a:bodyPr anchor="t" rtlCol="false" tIns="0" lIns="0" bIns="0" rIns="0">
            <a:spAutoFit/>
          </a:bodyPr>
          <a:lstStyle/>
          <a:p>
            <a:pPr>
              <a:lnSpc>
                <a:spcPts val="8475"/>
              </a:lnSpc>
            </a:pPr>
            <a:r>
              <a:rPr lang="en-US" sz="8392">
                <a:solidFill>
                  <a:srgbClr val="211F1C"/>
                </a:solidFill>
                <a:latin typeface="Anton"/>
              </a:rPr>
              <a:t>DATASET YANG</a:t>
            </a:r>
          </a:p>
          <a:p>
            <a:pPr>
              <a:lnSpc>
                <a:spcPts val="8475"/>
              </a:lnSpc>
            </a:pPr>
            <a:r>
              <a:rPr lang="en-US" sz="8392">
                <a:solidFill>
                  <a:srgbClr val="211F1C"/>
                </a:solidFill>
                <a:latin typeface="Anton"/>
              </a:rPr>
              <a:t>DIGUNAKAN</a:t>
            </a:r>
          </a:p>
        </p:txBody>
      </p:sp>
      <p:sp>
        <p:nvSpPr>
          <p:cNvPr name="TextBox 32" id="32"/>
          <p:cNvSpPr txBox="true"/>
          <p:nvPr/>
        </p:nvSpPr>
        <p:spPr>
          <a:xfrm rot="0">
            <a:off x="8886085" y="5254836"/>
            <a:ext cx="8592290" cy="2254911"/>
          </a:xfrm>
          <a:prstGeom prst="rect">
            <a:avLst/>
          </a:prstGeom>
        </p:spPr>
        <p:txBody>
          <a:bodyPr anchor="t" rtlCol="false" tIns="0" lIns="0" bIns="0" rIns="0">
            <a:spAutoFit/>
          </a:bodyPr>
          <a:lstStyle/>
          <a:p>
            <a:pPr algn="just">
              <a:lnSpc>
                <a:spcPts val="2557"/>
              </a:lnSpc>
            </a:pPr>
            <a:r>
              <a:rPr lang="en-US" sz="1739">
                <a:solidFill>
                  <a:srgbClr val="211F1C"/>
                </a:solidFill>
                <a:latin typeface="Roboto Mono"/>
              </a:rPr>
              <a:t>Dataset yang saya gunakan ini merupakan image klasifikasi antara tomat dengan apel. Kenapa menggunakan dataset ini karena Kedua buah ini terlihat serupa atau sama sehingga sulit untuk diklasifikasi atau dibedakan.</a:t>
            </a:r>
          </a:p>
          <a:p>
            <a:pPr algn="just" marL="0" indent="0" lvl="0">
              <a:lnSpc>
                <a:spcPts val="2557"/>
              </a:lnSpc>
              <a:spcBef>
                <a:spcPct val="0"/>
              </a:spcBef>
            </a:pPr>
            <a:r>
              <a:rPr lang="en-US" sz="1739">
                <a:solidFill>
                  <a:srgbClr val="211F1C"/>
                </a:solidFill>
                <a:latin typeface="Roboto Mono"/>
              </a:rPr>
              <a:t>Gambar apel/tomat merah, kuning dan hijau telah dipecah menjadi train set dan test set. Ukuran gambar biasanya berkisar antara 100x100 piksel dan 300x300 piksel.</a:t>
            </a:r>
          </a:p>
        </p:txBody>
      </p:sp>
      <p:sp>
        <p:nvSpPr>
          <p:cNvPr name="TextBox 33" id="33"/>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ARTIFISIAL</a:t>
            </a:r>
          </a:p>
        </p:txBody>
      </p:sp>
      <p:sp>
        <p:nvSpPr>
          <p:cNvPr name="TextBox 34" id="34"/>
          <p:cNvSpPr txBox="true"/>
          <p:nvPr/>
        </p:nvSpPr>
        <p:spPr>
          <a:xfrm rot="0">
            <a:off x="8899780" y="8370684"/>
            <a:ext cx="8592290" cy="311811"/>
          </a:xfrm>
          <a:prstGeom prst="rect">
            <a:avLst/>
          </a:prstGeom>
        </p:spPr>
        <p:txBody>
          <a:bodyPr anchor="t" rtlCol="false" tIns="0" lIns="0" bIns="0" rIns="0">
            <a:spAutoFit/>
          </a:bodyPr>
          <a:lstStyle/>
          <a:p>
            <a:pPr algn="just" marL="0" indent="0" lvl="0">
              <a:lnSpc>
                <a:spcPts val="2557"/>
              </a:lnSpc>
              <a:spcBef>
                <a:spcPct val="0"/>
              </a:spcBef>
            </a:pPr>
            <a:r>
              <a:rPr lang="en-US" sz="1739" u="sng">
                <a:solidFill>
                  <a:srgbClr val="211F1C"/>
                </a:solidFill>
                <a:latin typeface="Roboto Mono"/>
                <a:hlinkClick r:id="rId15" tooltip="https://www.kaggle.com/datasets/samuelcortinhas/apples-or-tomatoes-image-classification/data"/>
              </a:rPr>
              <a:t>Dataset tomat dan apel klasifikasi gambar</a:t>
            </a:r>
          </a:p>
        </p:txBody>
      </p:sp>
      <p:sp>
        <p:nvSpPr>
          <p:cNvPr name="TextBox 35" id="35"/>
          <p:cNvSpPr txBox="true"/>
          <p:nvPr/>
        </p:nvSpPr>
        <p:spPr>
          <a:xfrm rot="0">
            <a:off x="8886085" y="7775881"/>
            <a:ext cx="8592290" cy="311811"/>
          </a:xfrm>
          <a:prstGeom prst="rect">
            <a:avLst/>
          </a:prstGeom>
        </p:spPr>
        <p:txBody>
          <a:bodyPr anchor="t" rtlCol="false" tIns="0" lIns="0" bIns="0" rIns="0">
            <a:spAutoFit/>
          </a:bodyPr>
          <a:lstStyle/>
          <a:p>
            <a:pPr algn="just" marL="0" indent="0" lvl="0">
              <a:lnSpc>
                <a:spcPts val="2557"/>
              </a:lnSpc>
              <a:spcBef>
                <a:spcPct val="0"/>
              </a:spcBef>
            </a:pPr>
            <a:r>
              <a:rPr lang="en-US" sz="1739">
                <a:solidFill>
                  <a:srgbClr val="211F1C"/>
                </a:solidFill>
                <a:latin typeface="Roboto Mono Bold"/>
              </a:rPr>
              <a:t>Klik dibawah ini untuk melihat datasetnya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685129" y="3614881"/>
            <a:ext cx="8338362" cy="4832604"/>
            <a:chOff x="0" y="0"/>
            <a:chExt cx="2196112" cy="1272785"/>
          </a:xfrm>
        </p:grpSpPr>
        <p:sp>
          <p:nvSpPr>
            <p:cNvPr name="Freeform 7" id="7"/>
            <p:cNvSpPr/>
            <p:nvPr/>
          </p:nvSpPr>
          <p:spPr>
            <a:xfrm flipH="false" flipV="false" rot="0">
              <a:off x="0" y="0"/>
              <a:ext cx="2196112" cy="1272785"/>
            </a:xfrm>
            <a:custGeom>
              <a:avLst/>
              <a:gdLst/>
              <a:ahLst/>
              <a:cxnLst/>
              <a:rect r="r" b="b" t="t" l="l"/>
              <a:pathLst>
                <a:path h="1272785" w="2196112">
                  <a:moveTo>
                    <a:pt x="33425" y="0"/>
                  </a:moveTo>
                  <a:lnTo>
                    <a:pt x="2162687" y="0"/>
                  </a:lnTo>
                  <a:cubicBezTo>
                    <a:pt x="2181147" y="0"/>
                    <a:pt x="2196112" y="14965"/>
                    <a:pt x="2196112" y="33425"/>
                  </a:cubicBezTo>
                  <a:lnTo>
                    <a:pt x="2196112" y="1239360"/>
                  </a:lnTo>
                  <a:cubicBezTo>
                    <a:pt x="2196112" y="1257820"/>
                    <a:pt x="2181147" y="1272785"/>
                    <a:pt x="2162687" y="1272785"/>
                  </a:cubicBezTo>
                  <a:lnTo>
                    <a:pt x="33425" y="1272785"/>
                  </a:lnTo>
                  <a:cubicBezTo>
                    <a:pt x="14965" y="1272785"/>
                    <a:pt x="0" y="1257820"/>
                    <a:pt x="0" y="1239360"/>
                  </a:cubicBezTo>
                  <a:lnTo>
                    <a:pt x="0" y="33425"/>
                  </a:lnTo>
                  <a:cubicBezTo>
                    <a:pt x="0" y="14965"/>
                    <a:pt x="14965" y="0"/>
                    <a:pt x="33425"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2196112" cy="1310885"/>
            </a:xfrm>
            <a:prstGeom prst="rect">
              <a:avLst/>
            </a:prstGeom>
          </p:spPr>
          <p:txBody>
            <a:bodyPr anchor="ctr" rtlCol="false" tIns="50800" lIns="50800" bIns="50800" rIns="50800"/>
            <a:lstStyle/>
            <a:p>
              <a:pPr algn="ctr">
                <a:lnSpc>
                  <a:spcPts val="2116"/>
                </a:lnSpc>
              </a:pPr>
            </a:p>
          </p:txBody>
        </p:sp>
      </p:grpSp>
      <p:sp>
        <p:nvSpPr>
          <p:cNvPr name="Freeform 9" id="9"/>
          <p:cNvSpPr/>
          <p:nvPr/>
        </p:nvSpPr>
        <p:spPr>
          <a:xfrm flipH="false" flipV="false" rot="0">
            <a:off x="4088781" y="3759595"/>
            <a:ext cx="1531059" cy="1414141"/>
          </a:xfrm>
          <a:custGeom>
            <a:avLst/>
            <a:gdLst/>
            <a:ahLst/>
            <a:cxnLst/>
            <a:rect r="r" b="b" t="t" l="l"/>
            <a:pathLst>
              <a:path h="1414141" w="1531059">
                <a:moveTo>
                  <a:pt x="0" y="0"/>
                </a:moveTo>
                <a:lnTo>
                  <a:pt x="1531058" y="0"/>
                </a:lnTo>
                <a:lnTo>
                  <a:pt x="1531058" y="1414142"/>
                </a:lnTo>
                <a:lnTo>
                  <a:pt x="0" y="1414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464453" y="5305519"/>
            <a:ext cx="2779714"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rPr>
              <a:t>FITUR</a:t>
            </a:r>
          </a:p>
        </p:txBody>
      </p:sp>
      <p:grpSp>
        <p:nvGrpSpPr>
          <p:cNvPr name="Group 11" id="11"/>
          <p:cNvGrpSpPr/>
          <p:nvPr/>
        </p:nvGrpSpPr>
        <p:grpSpPr>
          <a:xfrm rot="0">
            <a:off x="9241769" y="3614881"/>
            <a:ext cx="8236606" cy="4832604"/>
            <a:chOff x="0" y="0"/>
            <a:chExt cx="2169312" cy="1272785"/>
          </a:xfrm>
        </p:grpSpPr>
        <p:sp>
          <p:nvSpPr>
            <p:cNvPr name="Freeform 12" id="12"/>
            <p:cNvSpPr/>
            <p:nvPr/>
          </p:nvSpPr>
          <p:spPr>
            <a:xfrm flipH="false" flipV="false" rot="0">
              <a:off x="0" y="0"/>
              <a:ext cx="2169312" cy="1272785"/>
            </a:xfrm>
            <a:custGeom>
              <a:avLst/>
              <a:gdLst/>
              <a:ahLst/>
              <a:cxnLst/>
              <a:rect r="r" b="b" t="t" l="l"/>
              <a:pathLst>
                <a:path h="1272785" w="2169312">
                  <a:moveTo>
                    <a:pt x="33838" y="0"/>
                  </a:moveTo>
                  <a:lnTo>
                    <a:pt x="2135474" y="0"/>
                  </a:lnTo>
                  <a:cubicBezTo>
                    <a:pt x="2154162" y="0"/>
                    <a:pt x="2169312" y="15150"/>
                    <a:pt x="2169312" y="33838"/>
                  </a:cubicBezTo>
                  <a:lnTo>
                    <a:pt x="2169312" y="1238947"/>
                  </a:lnTo>
                  <a:cubicBezTo>
                    <a:pt x="2169312" y="1257635"/>
                    <a:pt x="2154162" y="1272785"/>
                    <a:pt x="2135474" y="1272785"/>
                  </a:cubicBezTo>
                  <a:lnTo>
                    <a:pt x="33838" y="1272785"/>
                  </a:lnTo>
                  <a:cubicBezTo>
                    <a:pt x="15150" y="1272785"/>
                    <a:pt x="0" y="1257635"/>
                    <a:pt x="0" y="1238947"/>
                  </a:cubicBezTo>
                  <a:lnTo>
                    <a:pt x="0" y="33838"/>
                  </a:lnTo>
                  <a:cubicBezTo>
                    <a:pt x="0" y="15150"/>
                    <a:pt x="15150" y="0"/>
                    <a:pt x="33838" y="0"/>
                  </a:cubicBezTo>
                  <a:close/>
                </a:path>
              </a:pathLst>
            </a:custGeom>
            <a:solidFill>
              <a:srgbClr val="F1F1F1"/>
            </a:solidFill>
            <a:ln w="19050" cap="rnd">
              <a:solidFill>
                <a:srgbClr val="000000"/>
              </a:solidFill>
              <a:prstDash val="solid"/>
              <a:round/>
            </a:ln>
          </p:spPr>
        </p:sp>
        <p:sp>
          <p:nvSpPr>
            <p:cNvPr name="TextBox 13" id="13"/>
            <p:cNvSpPr txBox="true"/>
            <p:nvPr/>
          </p:nvSpPr>
          <p:spPr>
            <a:xfrm>
              <a:off x="0" y="-38100"/>
              <a:ext cx="2169312" cy="1310885"/>
            </a:xfrm>
            <a:prstGeom prst="rect">
              <a:avLst/>
            </a:prstGeom>
          </p:spPr>
          <p:txBody>
            <a:bodyPr anchor="ctr" rtlCol="false" tIns="50800" lIns="50800" bIns="50800" rIns="50800"/>
            <a:lstStyle/>
            <a:p>
              <a:pPr algn="ctr">
                <a:lnSpc>
                  <a:spcPts val="2116"/>
                </a:lnSpc>
              </a:pPr>
            </a:p>
          </p:txBody>
        </p:sp>
      </p:grpSp>
      <p:sp>
        <p:nvSpPr>
          <p:cNvPr name="Freeform 14" id="14"/>
          <p:cNvSpPr/>
          <p:nvPr/>
        </p:nvSpPr>
        <p:spPr>
          <a:xfrm flipH="false" flipV="false" rot="0">
            <a:off x="12424408" y="3759595"/>
            <a:ext cx="1871328" cy="1299722"/>
          </a:xfrm>
          <a:custGeom>
            <a:avLst/>
            <a:gdLst/>
            <a:ahLst/>
            <a:cxnLst/>
            <a:rect r="r" b="b" t="t" l="l"/>
            <a:pathLst>
              <a:path h="1299722" w="1871328">
                <a:moveTo>
                  <a:pt x="0" y="0"/>
                </a:moveTo>
                <a:lnTo>
                  <a:pt x="1871328" y="0"/>
                </a:lnTo>
                <a:lnTo>
                  <a:pt x="1871328" y="1299723"/>
                </a:lnTo>
                <a:lnTo>
                  <a:pt x="0" y="12997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1970215" y="5305519"/>
            <a:ext cx="2779714" cy="327025"/>
          </a:xfrm>
          <a:prstGeom prst="rect">
            <a:avLst/>
          </a:prstGeom>
        </p:spPr>
        <p:txBody>
          <a:bodyPr anchor="t" rtlCol="false" tIns="0" lIns="0" bIns="0" rIns="0">
            <a:spAutoFit/>
          </a:bodyPr>
          <a:lstStyle/>
          <a:p>
            <a:pPr algn="ctr">
              <a:lnSpc>
                <a:spcPts val="2525"/>
              </a:lnSpc>
            </a:pPr>
            <a:r>
              <a:rPr lang="en-US" sz="2500" spc="250">
                <a:solidFill>
                  <a:srgbClr val="211F1C"/>
                </a:solidFill>
                <a:latin typeface="Anton"/>
              </a:rPr>
              <a:t>LABEL</a:t>
            </a:r>
          </a:p>
        </p:txBody>
      </p:sp>
      <p:sp>
        <p:nvSpPr>
          <p:cNvPr name="TextBox 16" id="16"/>
          <p:cNvSpPr txBox="true"/>
          <p:nvPr/>
        </p:nvSpPr>
        <p:spPr>
          <a:xfrm rot="0">
            <a:off x="9241769" y="5784945"/>
            <a:ext cx="8236606" cy="2254911"/>
          </a:xfrm>
          <a:prstGeom prst="rect">
            <a:avLst/>
          </a:prstGeom>
        </p:spPr>
        <p:txBody>
          <a:bodyPr anchor="t" rtlCol="false" tIns="0" lIns="0" bIns="0" rIns="0">
            <a:spAutoFit/>
          </a:bodyPr>
          <a:lstStyle/>
          <a:p>
            <a:pPr algn="ctr" marL="0" indent="0" lvl="0">
              <a:lnSpc>
                <a:spcPts val="2557"/>
              </a:lnSpc>
              <a:spcBef>
                <a:spcPct val="0"/>
              </a:spcBef>
            </a:pPr>
            <a:r>
              <a:rPr lang="en-US" sz="1739">
                <a:solidFill>
                  <a:srgbClr val="211F1C"/>
                </a:solidFill>
                <a:latin typeface="Roboto Mono"/>
              </a:rPr>
              <a:t>Label adalah kategori atau klasifikasi yang akan diprediksi oleh model. Label yang tedapat pada dataset saya berjumlah 2 yaitu appels dan tomatos. Label ditentukan berdasarkan nama direktori tempat gambar disimpan. Setiap gambar dalam direktori 'apples' akan diberi label sebagai 'apple', dan setiap gambar dalam direktori 'tomatoes' akan diberi label sebagai 'tomato’. </a:t>
            </a:r>
          </a:p>
        </p:txBody>
      </p:sp>
      <p:sp>
        <p:nvSpPr>
          <p:cNvPr name="TextBox 17" id="17"/>
          <p:cNvSpPr txBox="true"/>
          <p:nvPr/>
        </p:nvSpPr>
        <p:spPr>
          <a:xfrm rot="0">
            <a:off x="3750302" y="2646696"/>
            <a:ext cx="10787396" cy="635661"/>
          </a:xfrm>
          <a:prstGeom prst="rect">
            <a:avLst/>
          </a:prstGeom>
        </p:spPr>
        <p:txBody>
          <a:bodyPr anchor="t" rtlCol="false" tIns="0" lIns="0" bIns="0" rIns="0">
            <a:spAutoFit/>
          </a:bodyPr>
          <a:lstStyle/>
          <a:p>
            <a:pPr algn="ctr">
              <a:lnSpc>
                <a:spcPts val="2557"/>
              </a:lnSpc>
            </a:pPr>
            <a:r>
              <a:rPr lang="en-US" sz="1739">
                <a:solidFill>
                  <a:srgbClr val="211F1C"/>
                </a:solidFill>
                <a:latin typeface="Roboto Mono"/>
              </a:rPr>
              <a:t>Penjelasan dari jumlah fitur dan jumlah label</a:t>
            </a:r>
          </a:p>
          <a:p>
            <a:pPr algn="ctr" marL="0" indent="0" lvl="0">
              <a:lnSpc>
                <a:spcPts val="2557"/>
              </a:lnSpc>
              <a:spcBef>
                <a:spcPct val="0"/>
              </a:spcBef>
            </a:pPr>
            <a:r>
              <a:rPr lang="en-US" sz="1739">
                <a:solidFill>
                  <a:srgbClr val="211F1C"/>
                </a:solidFill>
                <a:latin typeface="Roboto Mono"/>
              </a:rPr>
              <a:t>pada dataset tomat dan apel gambar klasifikasi</a:t>
            </a:r>
          </a:p>
        </p:txBody>
      </p:sp>
      <p:sp>
        <p:nvSpPr>
          <p:cNvPr name="TextBox 18" id="18"/>
          <p:cNvSpPr txBox="true"/>
          <p:nvPr/>
        </p:nvSpPr>
        <p:spPr>
          <a:xfrm rot="0">
            <a:off x="2144165" y="1384377"/>
            <a:ext cx="13999670"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rPr>
              <a:t>JUMLAH FITUR &amp; LABEL</a:t>
            </a:r>
          </a:p>
        </p:txBody>
      </p:sp>
      <p:sp>
        <p:nvSpPr>
          <p:cNvPr name="Freeform 19" id="19"/>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ARTIFISAL</a:t>
            </a:r>
          </a:p>
        </p:txBody>
      </p:sp>
      <p:grpSp>
        <p:nvGrpSpPr>
          <p:cNvPr name="Group 21" id="21"/>
          <p:cNvGrpSpPr/>
          <p:nvPr/>
        </p:nvGrpSpPr>
        <p:grpSpPr>
          <a:xfrm rot="0">
            <a:off x="849475" y="9253681"/>
            <a:ext cx="2482996" cy="257586"/>
            <a:chOff x="0" y="0"/>
            <a:chExt cx="3310662" cy="343448"/>
          </a:xfrm>
        </p:grpSpPr>
        <p:sp>
          <p:nvSpPr>
            <p:cNvPr name="Freeform 22" id="22"/>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24" id="24"/>
          <p:cNvSpPr txBox="true"/>
          <p:nvPr/>
        </p:nvSpPr>
        <p:spPr>
          <a:xfrm rot="0">
            <a:off x="685129" y="5772245"/>
            <a:ext cx="8338362" cy="2578761"/>
          </a:xfrm>
          <a:prstGeom prst="rect">
            <a:avLst/>
          </a:prstGeom>
        </p:spPr>
        <p:txBody>
          <a:bodyPr anchor="t" rtlCol="false" tIns="0" lIns="0" bIns="0" rIns="0">
            <a:spAutoFit/>
          </a:bodyPr>
          <a:lstStyle/>
          <a:p>
            <a:pPr algn="ctr">
              <a:lnSpc>
                <a:spcPts val="2557"/>
              </a:lnSpc>
            </a:pPr>
            <a:r>
              <a:rPr lang="en-US" sz="1739">
                <a:solidFill>
                  <a:srgbClr val="211F1C"/>
                </a:solidFill>
                <a:latin typeface="Roboto Mono"/>
              </a:rPr>
              <a:t> Fitur dalam konteks dataset gambar ini adalah data gambar itu sendiri. Fitur yang terdapat pada dataset gambar saya </a:t>
            </a:r>
          </a:p>
          <a:p>
            <a:pPr algn="ctr" marL="0" indent="0" lvl="0">
              <a:lnSpc>
                <a:spcPts val="2557"/>
              </a:lnSpc>
              <a:spcBef>
                <a:spcPct val="0"/>
              </a:spcBef>
            </a:pPr>
            <a:r>
              <a:rPr lang="en-US" sz="1739">
                <a:solidFill>
                  <a:srgbClr val="211F1C"/>
                </a:solidFill>
                <a:latin typeface="Roboto Mono"/>
              </a:rPr>
              <a:t>antara lain pixel-pixel dari gambar dan warna dari gambar. Pixel yang terdapat pada gambar diantara 100x100 sampai 300x300 dan untuk warna merah, hijau, dan biru. Setiap gambar yang ada di direktori 'apples' dan 'tomatoes' di bawah 'train' dan 'test' merupakan kumpulan fitur yang akan digunakan oleh model untuk belajar dan melakukan prediksi.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09625" y="1643928"/>
            <a:ext cx="3177049" cy="3174058"/>
            <a:chOff x="0" y="0"/>
            <a:chExt cx="1728779" cy="1727151"/>
          </a:xfrm>
        </p:grpSpPr>
        <p:sp>
          <p:nvSpPr>
            <p:cNvPr name="Freeform 7" id="7"/>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9" id="9"/>
          <p:cNvGrpSpPr/>
          <p:nvPr/>
        </p:nvGrpSpPr>
        <p:grpSpPr>
          <a:xfrm rot="0">
            <a:off x="809625" y="5241360"/>
            <a:ext cx="3177049" cy="3174058"/>
            <a:chOff x="0" y="0"/>
            <a:chExt cx="1728779" cy="1727151"/>
          </a:xfrm>
        </p:grpSpPr>
        <p:sp>
          <p:nvSpPr>
            <p:cNvPr name="Freeform 10" id="10"/>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2" id="12"/>
          <p:cNvGrpSpPr/>
          <p:nvPr/>
        </p:nvGrpSpPr>
        <p:grpSpPr>
          <a:xfrm rot="0">
            <a:off x="4498597" y="1643928"/>
            <a:ext cx="3177049" cy="3174058"/>
            <a:chOff x="0" y="0"/>
            <a:chExt cx="1728779" cy="1727151"/>
          </a:xfrm>
        </p:grpSpPr>
        <p:sp>
          <p:nvSpPr>
            <p:cNvPr name="Freeform 13" id="13"/>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4" id="14"/>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5" id="15"/>
          <p:cNvGrpSpPr/>
          <p:nvPr/>
        </p:nvGrpSpPr>
        <p:grpSpPr>
          <a:xfrm rot="0">
            <a:off x="4498597" y="5241360"/>
            <a:ext cx="3177049" cy="3174058"/>
            <a:chOff x="0" y="0"/>
            <a:chExt cx="1728779" cy="1727151"/>
          </a:xfrm>
        </p:grpSpPr>
        <p:sp>
          <p:nvSpPr>
            <p:cNvPr name="Freeform 16" id="16"/>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8" id="18"/>
          <p:cNvGrpSpPr>
            <a:grpSpLocks noChangeAspect="true"/>
          </p:cNvGrpSpPr>
          <p:nvPr/>
        </p:nvGrpSpPr>
        <p:grpSpPr>
          <a:xfrm rot="0">
            <a:off x="1039353" y="1872160"/>
            <a:ext cx="2717593" cy="2717593"/>
            <a:chOff x="0" y="0"/>
            <a:chExt cx="6350000" cy="6350000"/>
          </a:xfrm>
        </p:grpSpPr>
        <p:sp>
          <p:nvSpPr>
            <p:cNvPr name="Freeform 19" id="1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16653" t="0" r="-16653" b="0"/>
              </a:stretch>
            </a:blipFill>
          </p:spPr>
        </p:sp>
      </p:grpSp>
      <p:grpSp>
        <p:nvGrpSpPr>
          <p:cNvPr name="Group 20" id="20"/>
          <p:cNvGrpSpPr>
            <a:grpSpLocks noChangeAspect="true"/>
          </p:cNvGrpSpPr>
          <p:nvPr/>
        </p:nvGrpSpPr>
        <p:grpSpPr>
          <a:xfrm rot="0">
            <a:off x="1039353" y="5469592"/>
            <a:ext cx="2717593" cy="2717593"/>
            <a:chOff x="0" y="0"/>
            <a:chExt cx="6350000" cy="6350000"/>
          </a:xfrm>
        </p:grpSpPr>
        <p:sp>
          <p:nvSpPr>
            <p:cNvPr name="Freeform 21" id="21"/>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2514" t="0" r="-22514" b="0"/>
              </a:stretch>
            </a:blipFill>
          </p:spPr>
        </p:sp>
      </p:grpSp>
      <p:grpSp>
        <p:nvGrpSpPr>
          <p:cNvPr name="Group 22" id="22"/>
          <p:cNvGrpSpPr>
            <a:grpSpLocks noChangeAspect="true"/>
          </p:cNvGrpSpPr>
          <p:nvPr/>
        </p:nvGrpSpPr>
        <p:grpSpPr>
          <a:xfrm rot="0">
            <a:off x="4728325" y="1872160"/>
            <a:ext cx="2717593" cy="2717593"/>
            <a:chOff x="0" y="0"/>
            <a:chExt cx="6350000" cy="6350000"/>
          </a:xfrm>
        </p:grpSpPr>
        <p:sp>
          <p:nvSpPr>
            <p:cNvPr name="Freeform 23" id="2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2514" t="0" r="-22514" b="0"/>
              </a:stretch>
            </a:blipFill>
          </p:spPr>
        </p:sp>
      </p:grpSp>
      <p:grpSp>
        <p:nvGrpSpPr>
          <p:cNvPr name="Group 24" id="24"/>
          <p:cNvGrpSpPr>
            <a:grpSpLocks noChangeAspect="true"/>
          </p:cNvGrpSpPr>
          <p:nvPr/>
        </p:nvGrpSpPr>
        <p:grpSpPr>
          <a:xfrm rot="0">
            <a:off x="4728325" y="5469592"/>
            <a:ext cx="2717593" cy="2717593"/>
            <a:chOff x="0" y="0"/>
            <a:chExt cx="6350000" cy="6350000"/>
          </a:xfrm>
        </p:grpSpPr>
        <p:sp>
          <p:nvSpPr>
            <p:cNvPr name="Freeform 25" id="2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16653" t="0" r="-16653" b="0"/>
              </a:stretch>
            </a:blipFill>
          </p:spPr>
        </p:sp>
      </p:grpSp>
      <p:sp>
        <p:nvSpPr>
          <p:cNvPr name="Freeform 26" id="2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7" id="27"/>
          <p:cNvGrpSpPr/>
          <p:nvPr/>
        </p:nvGrpSpPr>
        <p:grpSpPr>
          <a:xfrm rot="0">
            <a:off x="893264" y="9260560"/>
            <a:ext cx="2482996" cy="257586"/>
            <a:chOff x="0" y="0"/>
            <a:chExt cx="3310662" cy="343448"/>
          </a:xfrm>
        </p:grpSpPr>
        <p:sp>
          <p:nvSpPr>
            <p:cNvPr name="Freeform 28" id="28"/>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30" id="30"/>
          <p:cNvSpPr txBox="true"/>
          <p:nvPr/>
        </p:nvSpPr>
        <p:spPr>
          <a:xfrm rot="0">
            <a:off x="8418596" y="2963330"/>
            <a:ext cx="9724472" cy="2180170"/>
          </a:xfrm>
          <a:prstGeom prst="rect">
            <a:avLst/>
          </a:prstGeom>
        </p:spPr>
        <p:txBody>
          <a:bodyPr anchor="t" rtlCol="false" tIns="0" lIns="0" bIns="0" rIns="0">
            <a:spAutoFit/>
          </a:bodyPr>
          <a:lstStyle/>
          <a:p>
            <a:pPr>
              <a:lnSpc>
                <a:spcPts val="8475"/>
              </a:lnSpc>
            </a:pPr>
            <a:r>
              <a:rPr lang="en-US" sz="8392">
                <a:solidFill>
                  <a:srgbClr val="211F1C"/>
                </a:solidFill>
                <a:latin typeface="Anton"/>
              </a:rPr>
              <a:t>JENIS JARINGAN SARAF TIRUAN YANG DIGUNAKAN</a:t>
            </a:r>
          </a:p>
        </p:txBody>
      </p:sp>
      <p:sp>
        <p:nvSpPr>
          <p:cNvPr name="TextBox 31" id="31"/>
          <p:cNvSpPr txBox="true"/>
          <p:nvPr/>
        </p:nvSpPr>
        <p:spPr>
          <a:xfrm rot="0">
            <a:off x="8502610" y="5193735"/>
            <a:ext cx="8592290" cy="2578761"/>
          </a:xfrm>
          <a:prstGeom prst="rect">
            <a:avLst/>
          </a:prstGeom>
        </p:spPr>
        <p:txBody>
          <a:bodyPr anchor="t" rtlCol="false" tIns="0" lIns="0" bIns="0" rIns="0">
            <a:spAutoFit/>
          </a:bodyPr>
          <a:lstStyle/>
          <a:p>
            <a:pPr>
              <a:lnSpc>
                <a:spcPts val="2557"/>
              </a:lnSpc>
            </a:pPr>
            <a:r>
              <a:rPr lang="en-US" sz="1739">
                <a:solidFill>
                  <a:srgbClr val="211F1C"/>
                </a:solidFill>
                <a:latin typeface="Roboto Mono"/>
              </a:rPr>
              <a:t>Pada tugas ini saya menggunakan jenis jaringan saraf tiruan Covolution Neural Network. Covolutin Neural Network adalah tipe fitur input diambil secara batch—seolah-olah melewati filter.</a:t>
            </a:r>
          </a:p>
          <a:p>
            <a:pPr>
              <a:lnSpc>
                <a:spcPts val="2557"/>
              </a:lnSpc>
            </a:pPr>
            <a:r>
              <a:rPr lang="en-US" sz="1739">
                <a:solidFill>
                  <a:srgbClr val="211F1C"/>
                </a:solidFill>
                <a:latin typeface="Roboto Mono"/>
              </a:rPr>
              <a:t>Hal ini memungkinkan jaringan untuk mengingat gambar di beberapa bagian. </a:t>
            </a:r>
          </a:p>
          <a:p>
            <a:pPr>
              <a:lnSpc>
                <a:spcPts val="2557"/>
              </a:lnSpc>
            </a:pPr>
          </a:p>
          <a:p>
            <a:pPr algn="l" marL="0" indent="0" lvl="0">
              <a:lnSpc>
                <a:spcPts val="2557"/>
              </a:lnSpc>
              <a:spcBef>
                <a:spcPct val="0"/>
              </a:spcBef>
            </a:pPr>
            <a:r>
              <a:rPr lang="en-US" sz="1739">
                <a:solidFill>
                  <a:srgbClr val="211F1C"/>
                </a:solidFill>
                <a:latin typeface="Roboto Mono"/>
              </a:rPr>
              <a:t>Alasan saya menggunakan jenis jaringan saraf tiruan CNN karena sangat efektif untuk pengolahan gambar dan pengenalan pola. </a:t>
            </a:r>
          </a:p>
        </p:txBody>
      </p:sp>
      <p:sp>
        <p:nvSpPr>
          <p:cNvPr name="TextBox 32" id="32"/>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718910" y="2134127"/>
            <a:ext cx="9759465" cy="6018746"/>
            <a:chOff x="0" y="0"/>
            <a:chExt cx="3113186" cy="1919929"/>
          </a:xfrm>
        </p:grpSpPr>
        <p:sp>
          <p:nvSpPr>
            <p:cNvPr name="Freeform 7" id="7"/>
            <p:cNvSpPr/>
            <p:nvPr/>
          </p:nvSpPr>
          <p:spPr>
            <a:xfrm flipH="false" flipV="false" rot="0">
              <a:off x="0" y="0"/>
              <a:ext cx="3113186" cy="1919929"/>
            </a:xfrm>
            <a:custGeom>
              <a:avLst/>
              <a:gdLst/>
              <a:ahLst/>
              <a:cxnLst/>
              <a:rect r="r" b="b" t="t" l="l"/>
              <a:pathLst>
                <a:path h="1919929" w="3113186">
                  <a:moveTo>
                    <a:pt x="28558" y="0"/>
                  </a:moveTo>
                  <a:lnTo>
                    <a:pt x="3084628" y="0"/>
                  </a:lnTo>
                  <a:cubicBezTo>
                    <a:pt x="3100400" y="0"/>
                    <a:pt x="3113186" y="12786"/>
                    <a:pt x="3113186" y="28558"/>
                  </a:cubicBezTo>
                  <a:lnTo>
                    <a:pt x="3113186" y="1891371"/>
                  </a:lnTo>
                  <a:cubicBezTo>
                    <a:pt x="3113186" y="1907143"/>
                    <a:pt x="3100400" y="1919929"/>
                    <a:pt x="3084628" y="1919929"/>
                  </a:cubicBezTo>
                  <a:lnTo>
                    <a:pt x="28558" y="1919929"/>
                  </a:lnTo>
                  <a:cubicBezTo>
                    <a:pt x="12786" y="1919929"/>
                    <a:pt x="0" y="1907143"/>
                    <a:pt x="0" y="1891371"/>
                  </a:cubicBezTo>
                  <a:lnTo>
                    <a:pt x="0" y="28558"/>
                  </a:lnTo>
                  <a:cubicBezTo>
                    <a:pt x="0" y="12786"/>
                    <a:pt x="12786" y="0"/>
                    <a:pt x="28558"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3113186" cy="1958029"/>
            </a:xfrm>
            <a:prstGeom prst="rect">
              <a:avLst/>
            </a:prstGeom>
          </p:spPr>
          <p:txBody>
            <a:bodyPr anchor="ctr" rtlCol="false" tIns="50800" lIns="50800" bIns="50800" rIns="50800"/>
            <a:lstStyle/>
            <a:p>
              <a:pPr algn="ctr">
                <a:lnSpc>
                  <a:spcPts val="2116"/>
                </a:lnSpc>
              </a:pPr>
            </a:p>
          </p:txBody>
        </p:sp>
      </p:grpSp>
      <p:sp>
        <p:nvSpPr>
          <p:cNvPr name="Freeform 9" id="9"/>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008440" y="9130637"/>
            <a:ext cx="2482996" cy="257586"/>
            <a:chOff x="0" y="0"/>
            <a:chExt cx="3310662" cy="343448"/>
          </a:xfrm>
        </p:grpSpPr>
        <p:sp>
          <p:nvSpPr>
            <p:cNvPr name="Freeform 11" id="11"/>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3" id="13"/>
          <p:cNvSpPr/>
          <p:nvPr/>
        </p:nvSpPr>
        <p:spPr>
          <a:xfrm flipH="false" flipV="false" rot="0">
            <a:off x="7890711" y="3367849"/>
            <a:ext cx="9415864" cy="3551301"/>
          </a:xfrm>
          <a:custGeom>
            <a:avLst/>
            <a:gdLst/>
            <a:ahLst/>
            <a:cxnLst/>
            <a:rect r="r" b="b" t="t" l="l"/>
            <a:pathLst>
              <a:path h="3551301" w="9415864">
                <a:moveTo>
                  <a:pt x="0" y="0"/>
                </a:moveTo>
                <a:lnTo>
                  <a:pt x="9415864" y="0"/>
                </a:lnTo>
                <a:lnTo>
                  <a:pt x="9415864" y="3551302"/>
                </a:lnTo>
                <a:lnTo>
                  <a:pt x="0" y="3551302"/>
                </a:lnTo>
                <a:lnTo>
                  <a:pt x="0" y="0"/>
                </a:lnTo>
                <a:close/>
              </a:path>
            </a:pathLst>
          </a:custGeom>
          <a:blipFill>
            <a:blip r:embed="rId10"/>
            <a:stretch>
              <a:fillRect l="0" t="-1329" r="0" b="-1329"/>
            </a:stretch>
          </a:blipFill>
        </p:spPr>
      </p:sp>
      <p:sp>
        <p:nvSpPr>
          <p:cNvPr name="TextBox 14" id="14"/>
          <p:cNvSpPr txBox="true"/>
          <p:nvPr/>
        </p:nvSpPr>
        <p:spPr>
          <a:xfrm rot="0">
            <a:off x="809625" y="2976450"/>
            <a:ext cx="6547114" cy="1115135"/>
          </a:xfrm>
          <a:prstGeom prst="rect">
            <a:avLst/>
          </a:prstGeom>
        </p:spPr>
        <p:txBody>
          <a:bodyPr anchor="t" rtlCol="false" tIns="0" lIns="0" bIns="0" rIns="0">
            <a:spAutoFit/>
          </a:bodyPr>
          <a:lstStyle/>
          <a:p>
            <a:pPr>
              <a:lnSpc>
                <a:spcPts val="8475"/>
              </a:lnSpc>
            </a:pPr>
            <a:r>
              <a:rPr lang="en-US" sz="8392">
                <a:solidFill>
                  <a:srgbClr val="211F1C"/>
                </a:solidFill>
                <a:latin typeface="Anton"/>
              </a:rPr>
              <a:t>JENIS OPTIMASI</a:t>
            </a:r>
          </a:p>
        </p:txBody>
      </p:sp>
      <p:sp>
        <p:nvSpPr>
          <p:cNvPr name="TextBox 15" id="15"/>
          <p:cNvSpPr txBox="true"/>
          <p:nvPr/>
        </p:nvSpPr>
        <p:spPr>
          <a:xfrm rot="0">
            <a:off x="809625" y="4236490"/>
            <a:ext cx="6066488" cy="1931061"/>
          </a:xfrm>
          <a:prstGeom prst="rect">
            <a:avLst/>
          </a:prstGeom>
        </p:spPr>
        <p:txBody>
          <a:bodyPr anchor="t" rtlCol="false" tIns="0" lIns="0" bIns="0" rIns="0">
            <a:spAutoFit/>
          </a:bodyPr>
          <a:lstStyle/>
          <a:p>
            <a:pPr algn="l" marL="0" indent="0" lvl="0">
              <a:lnSpc>
                <a:spcPts val="2557"/>
              </a:lnSpc>
              <a:spcBef>
                <a:spcPct val="0"/>
              </a:spcBef>
            </a:pPr>
            <a:r>
              <a:rPr lang="en-US" sz="1739">
                <a:solidFill>
                  <a:srgbClr val="211F1C"/>
                </a:solidFill>
                <a:latin typeface="Roboto Mono"/>
              </a:rPr>
              <a:t>Pada saat untuk melatih model saya menggunakan jenis optimasi RMSprop. Kenapa saya menggunakan optimasi RMSprop karena optimasi ini akan menyesuaikan learning rate selama proses pelatihan, yang memungkinkan konvergensi yang lebih cepat dan stabil. </a:t>
            </a:r>
          </a:p>
        </p:txBody>
      </p:sp>
      <p:sp>
        <p:nvSpPr>
          <p:cNvPr name="TextBox 16" id="16"/>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ARTIFISIAL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6208643" y="638734"/>
            <a:ext cx="5419514" cy="9009533"/>
            <a:chOff x="0" y="0"/>
            <a:chExt cx="1728779" cy="2873964"/>
          </a:xfrm>
        </p:grpSpPr>
        <p:sp>
          <p:nvSpPr>
            <p:cNvPr name="Freeform 6" id="6"/>
            <p:cNvSpPr/>
            <p:nvPr/>
          </p:nvSpPr>
          <p:spPr>
            <a:xfrm flipH="false" flipV="false" rot="0">
              <a:off x="0" y="0"/>
              <a:ext cx="1728779" cy="2873964"/>
            </a:xfrm>
            <a:custGeom>
              <a:avLst/>
              <a:gdLst/>
              <a:ahLst/>
              <a:cxnLst/>
              <a:rect r="r" b="b" t="t" l="l"/>
              <a:pathLst>
                <a:path h="2873964" w="1728779">
                  <a:moveTo>
                    <a:pt x="51427" y="0"/>
                  </a:moveTo>
                  <a:lnTo>
                    <a:pt x="1677352" y="0"/>
                  </a:lnTo>
                  <a:cubicBezTo>
                    <a:pt x="1705754" y="0"/>
                    <a:pt x="1728779" y="23025"/>
                    <a:pt x="1728779" y="51427"/>
                  </a:cubicBezTo>
                  <a:lnTo>
                    <a:pt x="1728779" y="2822537"/>
                  </a:lnTo>
                  <a:cubicBezTo>
                    <a:pt x="1728779" y="2836177"/>
                    <a:pt x="1723361" y="2849257"/>
                    <a:pt x="1713716" y="2858902"/>
                  </a:cubicBezTo>
                  <a:cubicBezTo>
                    <a:pt x="1704072" y="2868546"/>
                    <a:pt x="1690991" y="2873964"/>
                    <a:pt x="1677352" y="2873964"/>
                  </a:cubicBezTo>
                  <a:lnTo>
                    <a:pt x="51427" y="2873964"/>
                  </a:lnTo>
                  <a:cubicBezTo>
                    <a:pt x="37788" y="2873964"/>
                    <a:pt x="24707" y="2868546"/>
                    <a:pt x="15063" y="2858902"/>
                  </a:cubicBezTo>
                  <a:cubicBezTo>
                    <a:pt x="5418" y="2849257"/>
                    <a:pt x="0" y="2836177"/>
                    <a:pt x="0" y="2822537"/>
                  </a:cubicBezTo>
                  <a:lnTo>
                    <a:pt x="0" y="51427"/>
                  </a:lnTo>
                  <a:cubicBezTo>
                    <a:pt x="0" y="37788"/>
                    <a:pt x="5418" y="24707"/>
                    <a:pt x="15063" y="15063"/>
                  </a:cubicBezTo>
                  <a:cubicBezTo>
                    <a:pt x="24707" y="5418"/>
                    <a:pt x="37788" y="0"/>
                    <a:pt x="51427"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1728779" cy="2912064"/>
            </a:xfrm>
            <a:prstGeom prst="rect">
              <a:avLst/>
            </a:prstGeom>
          </p:spPr>
          <p:txBody>
            <a:bodyPr anchor="ctr" rtlCol="false" tIns="50800" lIns="50800" bIns="50800" rIns="50800"/>
            <a:lstStyle/>
            <a:p>
              <a:pPr algn="ctr">
                <a:lnSpc>
                  <a:spcPts val="2116"/>
                </a:lnSpc>
              </a:pPr>
            </a:p>
          </p:txBody>
        </p:sp>
      </p:grpSp>
      <p:grpSp>
        <p:nvGrpSpPr>
          <p:cNvPr name="Group 8" id="8"/>
          <p:cNvGrpSpPr/>
          <p:nvPr/>
        </p:nvGrpSpPr>
        <p:grpSpPr>
          <a:xfrm rot="0">
            <a:off x="12058861" y="638734"/>
            <a:ext cx="5419514" cy="9009533"/>
            <a:chOff x="0" y="0"/>
            <a:chExt cx="1728779" cy="2873964"/>
          </a:xfrm>
        </p:grpSpPr>
        <p:sp>
          <p:nvSpPr>
            <p:cNvPr name="Freeform 9" id="9"/>
            <p:cNvSpPr/>
            <p:nvPr/>
          </p:nvSpPr>
          <p:spPr>
            <a:xfrm flipH="false" flipV="false" rot="0">
              <a:off x="0" y="0"/>
              <a:ext cx="1728779" cy="2873964"/>
            </a:xfrm>
            <a:custGeom>
              <a:avLst/>
              <a:gdLst/>
              <a:ahLst/>
              <a:cxnLst/>
              <a:rect r="r" b="b" t="t" l="l"/>
              <a:pathLst>
                <a:path h="2873964" w="1728779">
                  <a:moveTo>
                    <a:pt x="51427" y="0"/>
                  </a:moveTo>
                  <a:lnTo>
                    <a:pt x="1677352" y="0"/>
                  </a:lnTo>
                  <a:cubicBezTo>
                    <a:pt x="1705754" y="0"/>
                    <a:pt x="1728779" y="23025"/>
                    <a:pt x="1728779" y="51427"/>
                  </a:cubicBezTo>
                  <a:lnTo>
                    <a:pt x="1728779" y="2822537"/>
                  </a:lnTo>
                  <a:cubicBezTo>
                    <a:pt x="1728779" y="2836177"/>
                    <a:pt x="1723361" y="2849257"/>
                    <a:pt x="1713716" y="2858902"/>
                  </a:cubicBezTo>
                  <a:cubicBezTo>
                    <a:pt x="1704072" y="2868546"/>
                    <a:pt x="1690991" y="2873964"/>
                    <a:pt x="1677352" y="2873964"/>
                  </a:cubicBezTo>
                  <a:lnTo>
                    <a:pt x="51427" y="2873964"/>
                  </a:lnTo>
                  <a:cubicBezTo>
                    <a:pt x="37788" y="2873964"/>
                    <a:pt x="24707" y="2868546"/>
                    <a:pt x="15063" y="2858902"/>
                  </a:cubicBezTo>
                  <a:cubicBezTo>
                    <a:pt x="5418" y="2849257"/>
                    <a:pt x="0" y="2836177"/>
                    <a:pt x="0" y="2822537"/>
                  </a:cubicBezTo>
                  <a:lnTo>
                    <a:pt x="0" y="51427"/>
                  </a:lnTo>
                  <a:cubicBezTo>
                    <a:pt x="0" y="37788"/>
                    <a:pt x="5418" y="24707"/>
                    <a:pt x="15063" y="15063"/>
                  </a:cubicBezTo>
                  <a:cubicBezTo>
                    <a:pt x="24707" y="5418"/>
                    <a:pt x="37788" y="0"/>
                    <a:pt x="51427"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38100"/>
              <a:ext cx="1728779" cy="2912064"/>
            </a:xfrm>
            <a:prstGeom prst="rect">
              <a:avLst/>
            </a:prstGeom>
          </p:spPr>
          <p:txBody>
            <a:bodyPr anchor="ctr" rtlCol="false" tIns="50800" lIns="50800" bIns="50800" rIns="50800"/>
            <a:lstStyle/>
            <a:p>
              <a:pPr algn="ctr">
                <a:lnSpc>
                  <a:spcPts val="2116"/>
                </a:lnSpc>
              </a:pPr>
            </a:p>
          </p:txBody>
        </p:sp>
      </p:grpSp>
      <p:grpSp>
        <p:nvGrpSpPr>
          <p:cNvPr name="Group 11" id="11"/>
          <p:cNvGrpSpPr/>
          <p:nvPr/>
        </p:nvGrpSpPr>
        <p:grpSpPr>
          <a:xfrm rot="0">
            <a:off x="11016325" y="5952497"/>
            <a:ext cx="219954" cy="289682"/>
            <a:chOff x="0" y="0"/>
            <a:chExt cx="617156" cy="812800"/>
          </a:xfrm>
        </p:grpSpPr>
        <p:sp>
          <p:nvSpPr>
            <p:cNvPr name="Freeform 12" id="12"/>
            <p:cNvSpPr/>
            <p:nvPr/>
          </p:nvSpPr>
          <p:spPr>
            <a:xfrm flipH="false" flipV="false" rot="0">
              <a:off x="0" y="0"/>
              <a:ext cx="617156" cy="812800"/>
            </a:xfrm>
            <a:custGeom>
              <a:avLst/>
              <a:gdLst/>
              <a:ahLst/>
              <a:cxnLst/>
              <a:rect r="r" b="b" t="t" l="l"/>
              <a:pathLst>
                <a:path h="812800" w="617156">
                  <a:moveTo>
                    <a:pt x="617156" y="0"/>
                  </a:moveTo>
                  <a:lnTo>
                    <a:pt x="617156" y="812800"/>
                  </a:lnTo>
                  <a:lnTo>
                    <a:pt x="308578" y="685800"/>
                  </a:lnTo>
                  <a:lnTo>
                    <a:pt x="0" y="812800"/>
                  </a:lnTo>
                  <a:lnTo>
                    <a:pt x="0" y="0"/>
                  </a:lnTo>
                  <a:lnTo>
                    <a:pt x="617156" y="0"/>
                  </a:lnTo>
                  <a:close/>
                </a:path>
              </a:pathLst>
            </a:custGeom>
            <a:solidFill>
              <a:srgbClr val="000000">
                <a:alpha val="0"/>
              </a:srgbClr>
            </a:solidFill>
            <a:ln w="19050" cap="sq">
              <a:solidFill>
                <a:srgbClr val="000000"/>
              </a:solidFill>
              <a:prstDash val="solid"/>
              <a:miter/>
            </a:ln>
          </p:spPr>
        </p:sp>
        <p:sp>
          <p:nvSpPr>
            <p:cNvPr name="TextBox 13" id="13"/>
            <p:cNvSpPr txBox="true"/>
            <p:nvPr/>
          </p:nvSpPr>
          <p:spPr>
            <a:xfrm>
              <a:off x="0" y="-38100"/>
              <a:ext cx="617156" cy="723900"/>
            </a:xfrm>
            <a:prstGeom prst="rect">
              <a:avLst/>
            </a:prstGeom>
          </p:spPr>
          <p:txBody>
            <a:bodyPr anchor="ctr" rtlCol="false" tIns="50800" lIns="50800" bIns="50800" rIns="50800"/>
            <a:lstStyle/>
            <a:p>
              <a:pPr algn="ctr">
                <a:lnSpc>
                  <a:spcPts val="2116"/>
                </a:lnSpc>
              </a:pPr>
            </a:p>
          </p:txBody>
        </p:sp>
      </p:grpSp>
      <p:grpSp>
        <p:nvGrpSpPr>
          <p:cNvPr name="Group 14" id="14"/>
          <p:cNvGrpSpPr/>
          <p:nvPr/>
        </p:nvGrpSpPr>
        <p:grpSpPr>
          <a:xfrm rot="0">
            <a:off x="16866543" y="5952497"/>
            <a:ext cx="219954" cy="289682"/>
            <a:chOff x="0" y="0"/>
            <a:chExt cx="617156" cy="812800"/>
          </a:xfrm>
        </p:grpSpPr>
        <p:sp>
          <p:nvSpPr>
            <p:cNvPr name="Freeform 15" id="15"/>
            <p:cNvSpPr/>
            <p:nvPr/>
          </p:nvSpPr>
          <p:spPr>
            <a:xfrm flipH="false" flipV="false" rot="0">
              <a:off x="0" y="0"/>
              <a:ext cx="617156" cy="812800"/>
            </a:xfrm>
            <a:custGeom>
              <a:avLst/>
              <a:gdLst/>
              <a:ahLst/>
              <a:cxnLst/>
              <a:rect r="r" b="b" t="t" l="l"/>
              <a:pathLst>
                <a:path h="812800" w="617156">
                  <a:moveTo>
                    <a:pt x="617156" y="0"/>
                  </a:moveTo>
                  <a:lnTo>
                    <a:pt x="617156" y="812800"/>
                  </a:lnTo>
                  <a:lnTo>
                    <a:pt x="308578" y="685800"/>
                  </a:lnTo>
                  <a:lnTo>
                    <a:pt x="0" y="812800"/>
                  </a:lnTo>
                  <a:lnTo>
                    <a:pt x="0" y="0"/>
                  </a:lnTo>
                  <a:lnTo>
                    <a:pt x="617156" y="0"/>
                  </a:lnTo>
                  <a:close/>
                </a:path>
              </a:pathLst>
            </a:custGeom>
            <a:solidFill>
              <a:srgbClr val="000000">
                <a:alpha val="0"/>
              </a:srgbClr>
            </a:solidFill>
            <a:ln w="19050" cap="sq">
              <a:solidFill>
                <a:srgbClr val="000000"/>
              </a:solidFill>
              <a:prstDash val="solid"/>
              <a:miter/>
            </a:ln>
          </p:spPr>
        </p:sp>
        <p:sp>
          <p:nvSpPr>
            <p:cNvPr name="TextBox 16" id="16"/>
            <p:cNvSpPr txBox="true"/>
            <p:nvPr/>
          </p:nvSpPr>
          <p:spPr>
            <a:xfrm>
              <a:off x="0" y="-38100"/>
              <a:ext cx="617156" cy="723900"/>
            </a:xfrm>
            <a:prstGeom prst="rect">
              <a:avLst/>
            </a:prstGeom>
          </p:spPr>
          <p:txBody>
            <a:bodyPr anchor="ctr" rtlCol="false" tIns="50800" lIns="50800" bIns="50800" rIns="50800"/>
            <a:lstStyle/>
            <a:p>
              <a:pPr algn="ctr">
                <a:lnSpc>
                  <a:spcPts val="2116"/>
                </a:lnSpc>
              </a:pPr>
            </a:p>
          </p:txBody>
        </p:sp>
      </p:grpSp>
      <p:grpSp>
        <p:nvGrpSpPr>
          <p:cNvPr name="Group 17" id="17"/>
          <p:cNvGrpSpPr/>
          <p:nvPr/>
        </p:nvGrpSpPr>
        <p:grpSpPr>
          <a:xfrm rot="0">
            <a:off x="6600521" y="9043238"/>
            <a:ext cx="2530847" cy="264186"/>
            <a:chOff x="0" y="0"/>
            <a:chExt cx="3374462" cy="352248"/>
          </a:xfrm>
        </p:grpSpPr>
        <p:grpSp>
          <p:nvGrpSpPr>
            <p:cNvPr name="Group 18" id="18"/>
            <p:cNvGrpSpPr/>
            <p:nvPr/>
          </p:nvGrpSpPr>
          <p:grpSpPr>
            <a:xfrm rot="0">
              <a:off x="0" y="39156"/>
              <a:ext cx="293272" cy="273935"/>
              <a:chOff x="0" y="0"/>
              <a:chExt cx="812800" cy="759208"/>
            </a:xfrm>
          </p:grpSpPr>
          <p:sp>
            <p:nvSpPr>
              <p:cNvPr name="Freeform 19" id="19"/>
              <p:cNvSpPr/>
              <p:nvPr/>
            </p:nvSpPr>
            <p:spPr>
              <a:xfrm flipH="false" flipV="false" rot="0">
                <a:off x="-33680" y="-8369"/>
                <a:ext cx="854946" cy="767578"/>
              </a:xfrm>
              <a:custGeom>
                <a:avLst/>
                <a:gdLst/>
                <a:ahLst/>
                <a:cxnLst/>
                <a:rect r="r" b="b" t="t" l="l"/>
                <a:pathLst>
                  <a:path h="767578" w="854946">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sp>
          <p:sp>
            <p:nvSpPr>
              <p:cNvPr name="TextBox 20" id="20"/>
              <p:cNvSpPr txBox="true"/>
              <p:nvPr/>
            </p:nvSpPr>
            <p:spPr>
              <a:xfrm>
                <a:off x="76200" y="16129"/>
                <a:ext cx="660400" cy="607506"/>
              </a:xfrm>
              <a:prstGeom prst="rect">
                <a:avLst/>
              </a:prstGeom>
            </p:spPr>
            <p:txBody>
              <a:bodyPr anchor="ctr" rtlCol="false" tIns="50800" lIns="50800" bIns="50800" rIns="50800"/>
              <a:lstStyle/>
              <a:p>
                <a:pPr algn="ctr">
                  <a:lnSpc>
                    <a:spcPts val="2116"/>
                  </a:lnSpc>
                </a:pPr>
              </a:p>
            </p:txBody>
          </p:sp>
        </p:grpSp>
        <p:sp>
          <p:nvSpPr>
            <p:cNvPr name="TextBox 21" id="21"/>
            <p:cNvSpPr txBox="true"/>
            <p:nvPr/>
          </p:nvSpPr>
          <p:spPr>
            <a:xfrm rot="0">
              <a:off x="402858" y="-38100"/>
              <a:ext cx="491996" cy="390348"/>
            </a:xfrm>
            <a:prstGeom prst="rect">
              <a:avLst/>
            </a:prstGeom>
          </p:spPr>
          <p:txBody>
            <a:bodyPr anchor="t" rtlCol="false" tIns="0" lIns="0" bIns="0" rIns="0">
              <a:spAutoFit/>
            </a:bodyPr>
            <a:lstStyle/>
            <a:p>
              <a:pPr algn="l" marL="0" indent="0" lvl="0">
                <a:lnSpc>
                  <a:spcPts val="2557"/>
                </a:lnSpc>
                <a:spcBef>
                  <a:spcPct val="0"/>
                </a:spcBef>
              </a:pPr>
              <a:r>
                <a:rPr lang="en-US" sz="1739" strike="noStrike" u="none">
                  <a:solidFill>
                    <a:srgbClr val="211F1C"/>
                  </a:solidFill>
                  <a:latin typeface="Nunito Sans Expanded"/>
                </a:rPr>
                <a:t>5K</a:t>
              </a:r>
            </a:p>
          </p:txBody>
        </p:sp>
        <p:sp>
          <p:nvSpPr>
            <p:cNvPr name="Freeform 22" id="22"/>
            <p:cNvSpPr/>
            <p:nvPr/>
          </p:nvSpPr>
          <p:spPr>
            <a:xfrm flipH="false" flipV="false" rot="0">
              <a:off x="1281073" y="39156"/>
              <a:ext cx="273935" cy="273935"/>
            </a:xfrm>
            <a:custGeom>
              <a:avLst/>
              <a:gdLst/>
              <a:ahLst/>
              <a:cxnLst/>
              <a:rect r="r" b="b" t="t" l="l"/>
              <a:pathLst>
                <a:path h="273935" w="273935">
                  <a:moveTo>
                    <a:pt x="0" y="0"/>
                  </a:moveTo>
                  <a:lnTo>
                    <a:pt x="273936" y="0"/>
                  </a:lnTo>
                  <a:lnTo>
                    <a:pt x="273936" y="273936"/>
                  </a:lnTo>
                  <a:lnTo>
                    <a:pt x="0" y="273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669309" y="-38100"/>
              <a:ext cx="491996" cy="390348"/>
            </a:xfrm>
            <a:prstGeom prst="rect">
              <a:avLst/>
            </a:prstGeom>
          </p:spPr>
          <p:txBody>
            <a:bodyPr anchor="t" rtlCol="false" tIns="0" lIns="0" bIns="0" rIns="0">
              <a:spAutoFit/>
            </a:bodyPr>
            <a:lstStyle/>
            <a:p>
              <a:pPr algn="l" marL="0" indent="0" lvl="0">
                <a:lnSpc>
                  <a:spcPts val="2557"/>
                </a:lnSpc>
                <a:spcBef>
                  <a:spcPct val="0"/>
                </a:spcBef>
              </a:pPr>
              <a:r>
                <a:rPr lang="en-US" sz="1739" strike="noStrike" u="none">
                  <a:solidFill>
                    <a:srgbClr val="211F1C"/>
                  </a:solidFill>
                  <a:latin typeface="Nunito Sans Expanded"/>
                </a:rPr>
                <a:t>5K</a:t>
              </a:r>
            </a:p>
          </p:txBody>
        </p:sp>
        <p:sp>
          <p:nvSpPr>
            <p:cNvPr name="Freeform 24" id="24"/>
            <p:cNvSpPr/>
            <p:nvPr/>
          </p:nvSpPr>
          <p:spPr>
            <a:xfrm flipH="false" flipV="false" rot="0">
              <a:off x="2547524" y="39156"/>
              <a:ext cx="220643" cy="273935"/>
            </a:xfrm>
            <a:custGeom>
              <a:avLst/>
              <a:gdLst/>
              <a:ahLst/>
              <a:cxnLst/>
              <a:rect r="r" b="b" t="t" l="l"/>
              <a:pathLst>
                <a:path h="273935" w="220643">
                  <a:moveTo>
                    <a:pt x="0" y="0"/>
                  </a:moveTo>
                  <a:lnTo>
                    <a:pt x="220642" y="0"/>
                  </a:lnTo>
                  <a:lnTo>
                    <a:pt x="220642" y="273936"/>
                  </a:lnTo>
                  <a:lnTo>
                    <a:pt x="0" y="273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2882466" y="-38100"/>
              <a:ext cx="491996" cy="390348"/>
            </a:xfrm>
            <a:prstGeom prst="rect">
              <a:avLst/>
            </a:prstGeom>
          </p:spPr>
          <p:txBody>
            <a:bodyPr anchor="t" rtlCol="false" tIns="0" lIns="0" bIns="0" rIns="0">
              <a:spAutoFit/>
            </a:bodyPr>
            <a:lstStyle/>
            <a:p>
              <a:pPr algn="l" marL="0" indent="0" lvl="0">
                <a:lnSpc>
                  <a:spcPts val="2557"/>
                </a:lnSpc>
                <a:spcBef>
                  <a:spcPct val="0"/>
                </a:spcBef>
              </a:pPr>
              <a:r>
                <a:rPr lang="en-US" sz="1739" strike="noStrike" u="none">
                  <a:solidFill>
                    <a:srgbClr val="211F1C"/>
                  </a:solidFill>
                  <a:latin typeface="Nunito Sans Expanded"/>
                </a:rPr>
                <a:t>5K</a:t>
              </a:r>
            </a:p>
          </p:txBody>
        </p:sp>
      </p:grpSp>
      <p:grpSp>
        <p:nvGrpSpPr>
          <p:cNvPr name="Group 26" id="26"/>
          <p:cNvGrpSpPr/>
          <p:nvPr/>
        </p:nvGrpSpPr>
        <p:grpSpPr>
          <a:xfrm rot="0">
            <a:off x="12450739" y="9043238"/>
            <a:ext cx="2530847" cy="264186"/>
            <a:chOff x="0" y="0"/>
            <a:chExt cx="3374462" cy="352248"/>
          </a:xfrm>
        </p:grpSpPr>
        <p:grpSp>
          <p:nvGrpSpPr>
            <p:cNvPr name="Group 27" id="27"/>
            <p:cNvGrpSpPr/>
            <p:nvPr/>
          </p:nvGrpSpPr>
          <p:grpSpPr>
            <a:xfrm rot="0">
              <a:off x="0" y="39156"/>
              <a:ext cx="293272" cy="273935"/>
              <a:chOff x="0" y="0"/>
              <a:chExt cx="812800" cy="759208"/>
            </a:xfrm>
          </p:grpSpPr>
          <p:sp>
            <p:nvSpPr>
              <p:cNvPr name="Freeform 28" id="28"/>
              <p:cNvSpPr/>
              <p:nvPr/>
            </p:nvSpPr>
            <p:spPr>
              <a:xfrm flipH="false" flipV="false" rot="0">
                <a:off x="-33680" y="-8369"/>
                <a:ext cx="854946" cy="767578"/>
              </a:xfrm>
              <a:custGeom>
                <a:avLst/>
                <a:gdLst/>
                <a:ahLst/>
                <a:cxnLst/>
                <a:rect r="r" b="b" t="t" l="l"/>
                <a:pathLst>
                  <a:path h="767578" w="854946">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sp>
          <p:sp>
            <p:nvSpPr>
              <p:cNvPr name="TextBox 29" id="29"/>
              <p:cNvSpPr txBox="true"/>
              <p:nvPr/>
            </p:nvSpPr>
            <p:spPr>
              <a:xfrm>
                <a:off x="76200" y="16129"/>
                <a:ext cx="660400" cy="607506"/>
              </a:xfrm>
              <a:prstGeom prst="rect">
                <a:avLst/>
              </a:prstGeom>
            </p:spPr>
            <p:txBody>
              <a:bodyPr anchor="ctr" rtlCol="false" tIns="50800" lIns="50800" bIns="50800" rIns="50800"/>
              <a:lstStyle/>
              <a:p>
                <a:pPr algn="ctr">
                  <a:lnSpc>
                    <a:spcPts val="2116"/>
                  </a:lnSpc>
                </a:pPr>
              </a:p>
            </p:txBody>
          </p:sp>
        </p:grpSp>
        <p:sp>
          <p:nvSpPr>
            <p:cNvPr name="TextBox 30" id="30"/>
            <p:cNvSpPr txBox="true"/>
            <p:nvPr/>
          </p:nvSpPr>
          <p:spPr>
            <a:xfrm rot="0">
              <a:off x="402858" y="-38100"/>
              <a:ext cx="491996" cy="390348"/>
            </a:xfrm>
            <a:prstGeom prst="rect">
              <a:avLst/>
            </a:prstGeom>
          </p:spPr>
          <p:txBody>
            <a:bodyPr anchor="t" rtlCol="false" tIns="0" lIns="0" bIns="0" rIns="0">
              <a:spAutoFit/>
            </a:bodyPr>
            <a:lstStyle/>
            <a:p>
              <a:pPr algn="l" marL="0" indent="0" lvl="0">
                <a:lnSpc>
                  <a:spcPts val="2557"/>
                </a:lnSpc>
                <a:spcBef>
                  <a:spcPct val="0"/>
                </a:spcBef>
              </a:pPr>
              <a:r>
                <a:rPr lang="en-US" sz="1739" strike="noStrike" u="none">
                  <a:solidFill>
                    <a:srgbClr val="211F1C"/>
                  </a:solidFill>
                  <a:latin typeface="Nunito Sans Expanded"/>
                </a:rPr>
                <a:t>5K</a:t>
              </a:r>
            </a:p>
          </p:txBody>
        </p:sp>
        <p:sp>
          <p:nvSpPr>
            <p:cNvPr name="Freeform 31" id="31"/>
            <p:cNvSpPr/>
            <p:nvPr/>
          </p:nvSpPr>
          <p:spPr>
            <a:xfrm flipH="false" flipV="false" rot="0">
              <a:off x="1281073" y="39156"/>
              <a:ext cx="273935" cy="273935"/>
            </a:xfrm>
            <a:custGeom>
              <a:avLst/>
              <a:gdLst/>
              <a:ahLst/>
              <a:cxnLst/>
              <a:rect r="r" b="b" t="t" l="l"/>
              <a:pathLst>
                <a:path h="273935" w="273935">
                  <a:moveTo>
                    <a:pt x="0" y="0"/>
                  </a:moveTo>
                  <a:lnTo>
                    <a:pt x="273936" y="0"/>
                  </a:lnTo>
                  <a:lnTo>
                    <a:pt x="273936" y="273936"/>
                  </a:lnTo>
                  <a:lnTo>
                    <a:pt x="0" y="273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1669309" y="-38100"/>
              <a:ext cx="491996" cy="390348"/>
            </a:xfrm>
            <a:prstGeom prst="rect">
              <a:avLst/>
            </a:prstGeom>
          </p:spPr>
          <p:txBody>
            <a:bodyPr anchor="t" rtlCol="false" tIns="0" lIns="0" bIns="0" rIns="0">
              <a:spAutoFit/>
            </a:bodyPr>
            <a:lstStyle/>
            <a:p>
              <a:pPr algn="l" marL="0" indent="0" lvl="0">
                <a:lnSpc>
                  <a:spcPts val="2557"/>
                </a:lnSpc>
                <a:spcBef>
                  <a:spcPct val="0"/>
                </a:spcBef>
              </a:pPr>
              <a:r>
                <a:rPr lang="en-US" sz="1739" strike="noStrike" u="none">
                  <a:solidFill>
                    <a:srgbClr val="211F1C"/>
                  </a:solidFill>
                  <a:latin typeface="Nunito Sans Expanded"/>
                </a:rPr>
                <a:t>5K</a:t>
              </a:r>
            </a:p>
          </p:txBody>
        </p:sp>
        <p:sp>
          <p:nvSpPr>
            <p:cNvPr name="Freeform 33" id="33"/>
            <p:cNvSpPr/>
            <p:nvPr/>
          </p:nvSpPr>
          <p:spPr>
            <a:xfrm flipH="false" flipV="false" rot="0">
              <a:off x="2547524" y="39156"/>
              <a:ext cx="220643" cy="273935"/>
            </a:xfrm>
            <a:custGeom>
              <a:avLst/>
              <a:gdLst/>
              <a:ahLst/>
              <a:cxnLst/>
              <a:rect r="r" b="b" t="t" l="l"/>
              <a:pathLst>
                <a:path h="273935" w="220643">
                  <a:moveTo>
                    <a:pt x="0" y="0"/>
                  </a:moveTo>
                  <a:lnTo>
                    <a:pt x="220642" y="0"/>
                  </a:lnTo>
                  <a:lnTo>
                    <a:pt x="220642" y="273936"/>
                  </a:lnTo>
                  <a:lnTo>
                    <a:pt x="0" y="273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4" id="34"/>
            <p:cNvSpPr txBox="true"/>
            <p:nvPr/>
          </p:nvSpPr>
          <p:spPr>
            <a:xfrm rot="0">
              <a:off x="2882466" y="-38100"/>
              <a:ext cx="491996" cy="390348"/>
            </a:xfrm>
            <a:prstGeom prst="rect">
              <a:avLst/>
            </a:prstGeom>
          </p:spPr>
          <p:txBody>
            <a:bodyPr anchor="t" rtlCol="false" tIns="0" lIns="0" bIns="0" rIns="0">
              <a:spAutoFit/>
            </a:bodyPr>
            <a:lstStyle/>
            <a:p>
              <a:pPr algn="l" marL="0" indent="0" lvl="0">
                <a:lnSpc>
                  <a:spcPts val="2557"/>
                </a:lnSpc>
                <a:spcBef>
                  <a:spcPct val="0"/>
                </a:spcBef>
              </a:pPr>
              <a:r>
                <a:rPr lang="en-US" sz="1739" strike="noStrike" u="none">
                  <a:solidFill>
                    <a:srgbClr val="211F1C"/>
                  </a:solidFill>
                  <a:latin typeface="Nunito Sans Expanded"/>
                </a:rPr>
                <a:t>5K</a:t>
              </a:r>
            </a:p>
          </p:txBody>
        </p:sp>
      </p:grpSp>
      <p:sp>
        <p:nvSpPr>
          <p:cNvPr name="Freeform 35" id="35"/>
          <p:cNvSpPr/>
          <p:nvPr/>
        </p:nvSpPr>
        <p:spPr>
          <a:xfrm flipH="false" flipV="false" rot="0">
            <a:off x="809625"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6" id="36"/>
          <p:cNvGrpSpPr/>
          <p:nvPr/>
        </p:nvGrpSpPr>
        <p:grpSpPr>
          <a:xfrm rot="0">
            <a:off x="1008440" y="9130637"/>
            <a:ext cx="2482996" cy="257586"/>
            <a:chOff x="0" y="0"/>
            <a:chExt cx="3310662" cy="343448"/>
          </a:xfrm>
        </p:grpSpPr>
        <p:sp>
          <p:nvSpPr>
            <p:cNvPr name="Freeform 37" id="37"/>
            <p:cNvSpPr/>
            <p:nvPr/>
          </p:nvSpPr>
          <p:spPr>
            <a:xfrm flipH="false" flipV="false" rot="0">
              <a:off x="2968720" y="0"/>
              <a:ext cx="341941" cy="341941"/>
            </a:xfrm>
            <a:custGeom>
              <a:avLst/>
              <a:gdLst/>
              <a:ahLst/>
              <a:cxnLst/>
              <a:rect r="r" b="b" t="t" l="l"/>
              <a:pathLst>
                <a:path h="341941" w="341941">
                  <a:moveTo>
                    <a:pt x="0" y="0"/>
                  </a:moveTo>
                  <a:lnTo>
                    <a:pt x="341942" y="0"/>
                  </a:lnTo>
                  <a:lnTo>
                    <a:pt x="341942"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8" id="38"/>
            <p:cNvSpPr/>
            <p:nvPr/>
          </p:nvSpPr>
          <p:spPr>
            <a:xfrm flipH="false" flipV="false" rot="0">
              <a:off x="0" y="1507"/>
              <a:ext cx="341941" cy="341941"/>
            </a:xfrm>
            <a:custGeom>
              <a:avLst/>
              <a:gdLst/>
              <a:ahLst/>
              <a:cxnLst/>
              <a:rect r="r" b="b" t="t" l="l"/>
              <a:pathLst>
                <a:path h="341941" w="341941">
                  <a:moveTo>
                    <a:pt x="0" y="0"/>
                  </a:moveTo>
                  <a:lnTo>
                    <a:pt x="341941" y="0"/>
                  </a:lnTo>
                  <a:lnTo>
                    <a:pt x="341941" y="341941"/>
                  </a:lnTo>
                  <a:lnTo>
                    <a:pt x="0" y="3419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39" id="39"/>
          <p:cNvSpPr/>
          <p:nvPr/>
        </p:nvSpPr>
        <p:spPr>
          <a:xfrm flipH="false" flipV="false" rot="0">
            <a:off x="6208643" y="1727653"/>
            <a:ext cx="5419514" cy="3528881"/>
          </a:xfrm>
          <a:custGeom>
            <a:avLst/>
            <a:gdLst/>
            <a:ahLst/>
            <a:cxnLst/>
            <a:rect r="r" b="b" t="t" l="l"/>
            <a:pathLst>
              <a:path h="3528881" w="5419514">
                <a:moveTo>
                  <a:pt x="0" y="0"/>
                </a:moveTo>
                <a:lnTo>
                  <a:pt x="5419514" y="0"/>
                </a:lnTo>
                <a:lnTo>
                  <a:pt x="5419514" y="3528881"/>
                </a:lnTo>
                <a:lnTo>
                  <a:pt x="0" y="3528881"/>
                </a:lnTo>
                <a:lnTo>
                  <a:pt x="0" y="0"/>
                </a:lnTo>
                <a:close/>
              </a:path>
            </a:pathLst>
          </a:custGeom>
          <a:blipFill>
            <a:blip r:embed="rId12"/>
            <a:stretch>
              <a:fillRect l="-8453" t="-15866" r="-8453" b="-15413"/>
            </a:stretch>
          </a:blipFill>
        </p:spPr>
      </p:sp>
      <p:sp>
        <p:nvSpPr>
          <p:cNvPr name="Freeform 40" id="40"/>
          <p:cNvSpPr/>
          <p:nvPr/>
        </p:nvSpPr>
        <p:spPr>
          <a:xfrm flipH="false" flipV="false" rot="0">
            <a:off x="12058861" y="3725429"/>
            <a:ext cx="5419514" cy="658889"/>
          </a:xfrm>
          <a:custGeom>
            <a:avLst/>
            <a:gdLst/>
            <a:ahLst/>
            <a:cxnLst/>
            <a:rect r="r" b="b" t="t" l="l"/>
            <a:pathLst>
              <a:path h="658889" w="5419514">
                <a:moveTo>
                  <a:pt x="0" y="0"/>
                </a:moveTo>
                <a:lnTo>
                  <a:pt x="5419514" y="0"/>
                </a:lnTo>
                <a:lnTo>
                  <a:pt x="5419514" y="658889"/>
                </a:lnTo>
                <a:lnTo>
                  <a:pt x="0" y="658889"/>
                </a:lnTo>
                <a:lnTo>
                  <a:pt x="0" y="0"/>
                </a:lnTo>
                <a:close/>
              </a:path>
            </a:pathLst>
          </a:custGeom>
          <a:blipFill>
            <a:blip r:embed="rId13"/>
            <a:stretch>
              <a:fillRect l="-7672" t="-85075" r="-7233" b="-80824"/>
            </a:stretch>
          </a:blipFill>
        </p:spPr>
      </p:sp>
      <p:sp>
        <p:nvSpPr>
          <p:cNvPr name="TextBox 41" id="41"/>
          <p:cNvSpPr txBox="true"/>
          <p:nvPr/>
        </p:nvSpPr>
        <p:spPr>
          <a:xfrm rot="0">
            <a:off x="6600521" y="6008819"/>
            <a:ext cx="2916983" cy="196087"/>
          </a:xfrm>
          <a:prstGeom prst="rect">
            <a:avLst/>
          </a:prstGeom>
        </p:spPr>
        <p:txBody>
          <a:bodyPr anchor="t" rtlCol="false" tIns="0" lIns="0" bIns="0" rIns="0">
            <a:spAutoFit/>
          </a:bodyPr>
          <a:lstStyle/>
          <a:p>
            <a:pPr>
              <a:lnSpc>
                <a:spcPts val="1429"/>
              </a:lnSpc>
            </a:pPr>
            <a:r>
              <a:rPr lang="en-US" sz="1415">
                <a:solidFill>
                  <a:srgbClr val="211F1C"/>
                </a:solidFill>
                <a:latin typeface="Nunito Sans Expanded Medium"/>
              </a:rPr>
              <a:t>@RELU</a:t>
            </a:r>
          </a:p>
        </p:txBody>
      </p:sp>
      <p:sp>
        <p:nvSpPr>
          <p:cNvPr name="TextBox 42" id="42"/>
          <p:cNvSpPr txBox="true"/>
          <p:nvPr/>
        </p:nvSpPr>
        <p:spPr>
          <a:xfrm rot="0">
            <a:off x="12450739" y="6008819"/>
            <a:ext cx="2916983" cy="196087"/>
          </a:xfrm>
          <a:prstGeom prst="rect">
            <a:avLst/>
          </a:prstGeom>
        </p:spPr>
        <p:txBody>
          <a:bodyPr anchor="t" rtlCol="false" tIns="0" lIns="0" bIns="0" rIns="0">
            <a:spAutoFit/>
          </a:bodyPr>
          <a:lstStyle/>
          <a:p>
            <a:pPr>
              <a:lnSpc>
                <a:spcPts val="1429"/>
              </a:lnSpc>
            </a:pPr>
            <a:r>
              <a:rPr lang="en-US" sz="1415">
                <a:solidFill>
                  <a:srgbClr val="211F1C"/>
                </a:solidFill>
                <a:latin typeface="Nunito Sans Expanded Medium"/>
              </a:rPr>
              <a:t>@SIGMOID</a:t>
            </a:r>
          </a:p>
        </p:txBody>
      </p:sp>
      <p:sp>
        <p:nvSpPr>
          <p:cNvPr name="TextBox 43" id="43"/>
          <p:cNvSpPr txBox="true"/>
          <p:nvPr/>
        </p:nvSpPr>
        <p:spPr>
          <a:xfrm rot="0">
            <a:off x="6600521" y="6451729"/>
            <a:ext cx="4915276" cy="2175727"/>
          </a:xfrm>
          <a:prstGeom prst="rect">
            <a:avLst/>
          </a:prstGeom>
        </p:spPr>
        <p:txBody>
          <a:bodyPr anchor="t" rtlCol="false" tIns="0" lIns="0" bIns="0" rIns="0">
            <a:spAutoFit/>
          </a:bodyPr>
          <a:lstStyle/>
          <a:p>
            <a:pPr algn="l" marL="0" indent="0" lvl="0">
              <a:lnSpc>
                <a:spcPts val="1921"/>
              </a:lnSpc>
              <a:spcBef>
                <a:spcPct val="0"/>
              </a:spcBef>
            </a:pPr>
            <a:r>
              <a:rPr lang="en-US" sz="1501">
                <a:solidFill>
                  <a:srgbClr val="211F1C"/>
                </a:solidFill>
                <a:latin typeface="Nunito Sans Expanded Light"/>
              </a:rPr>
              <a:t>Untuk lapisan konvolusional (Conv2D), fungsi aktivasi yang digunakan adalah ReLU (Rectified Linear Unit). ReLU memiliki keuntungan berupa komputasi yang efisien dan mengurangi masalah vanishing gradient. Umumnya digunakan dalam lapisan tersembunyi jaringan saraf mendalam karena kemampuannya untuk mengatasi masalah pelatihan yang lebih baik.</a:t>
            </a:r>
          </a:p>
        </p:txBody>
      </p:sp>
      <p:sp>
        <p:nvSpPr>
          <p:cNvPr name="TextBox 44" id="44"/>
          <p:cNvSpPr txBox="true"/>
          <p:nvPr/>
        </p:nvSpPr>
        <p:spPr>
          <a:xfrm rot="0">
            <a:off x="12450739" y="6451729"/>
            <a:ext cx="5240666" cy="1543841"/>
          </a:xfrm>
          <a:prstGeom prst="rect">
            <a:avLst/>
          </a:prstGeom>
        </p:spPr>
        <p:txBody>
          <a:bodyPr anchor="t" rtlCol="false" tIns="0" lIns="0" bIns="0" rIns="0">
            <a:spAutoFit/>
          </a:bodyPr>
          <a:lstStyle/>
          <a:p>
            <a:pPr algn="l" marL="0" indent="0" lvl="0">
              <a:lnSpc>
                <a:spcPts val="2048"/>
              </a:lnSpc>
              <a:spcBef>
                <a:spcPct val="0"/>
              </a:spcBef>
            </a:pPr>
            <a:r>
              <a:rPr lang="en-US" sz="1600">
                <a:solidFill>
                  <a:srgbClr val="211F1C"/>
                </a:solidFill>
                <a:latin typeface="Nunito Sans Expanded Light"/>
              </a:rPr>
              <a:t>Untuk lapisan output (Dense), digunakan fungsi aktivasi sigmoid karena ini adalah masalah klasifikasi biner (apel vs tomat). Fungsi aktivasi sigmoid menghasilkan nilai antara 0 dan 1, yang cocok untuk menghasilkan probabilitas.</a:t>
            </a:r>
          </a:p>
        </p:txBody>
      </p:sp>
      <p:sp>
        <p:nvSpPr>
          <p:cNvPr name="TextBox 45" id="45"/>
          <p:cNvSpPr txBox="true"/>
          <p:nvPr/>
        </p:nvSpPr>
        <p:spPr>
          <a:xfrm rot="0">
            <a:off x="357673" y="1949766"/>
            <a:ext cx="7056320" cy="1427677"/>
          </a:xfrm>
          <a:prstGeom prst="rect">
            <a:avLst/>
          </a:prstGeom>
        </p:spPr>
        <p:txBody>
          <a:bodyPr anchor="t" rtlCol="false" tIns="0" lIns="0" bIns="0" rIns="0">
            <a:spAutoFit/>
          </a:bodyPr>
          <a:lstStyle/>
          <a:p>
            <a:pPr algn="l" marL="0" indent="0" lvl="0">
              <a:lnSpc>
                <a:spcPts val="5480"/>
              </a:lnSpc>
              <a:spcBef>
                <a:spcPct val="0"/>
              </a:spcBef>
            </a:pPr>
            <a:r>
              <a:rPr lang="en-US" sz="5426">
                <a:solidFill>
                  <a:srgbClr val="211F1C"/>
                </a:solidFill>
                <a:latin typeface="Anton"/>
              </a:rPr>
              <a:t>JENIS FUNGSI AKTIVASI YANG DIGUNAKAN</a:t>
            </a:r>
          </a:p>
        </p:txBody>
      </p:sp>
      <p:sp>
        <p:nvSpPr>
          <p:cNvPr name="TextBox 46" id="46"/>
          <p:cNvSpPr txBox="true"/>
          <p:nvPr/>
        </p:nvSpPr>
        <p:spPr>
          <a:xfrm rot="0">
            <a:off x="357673" y="3572504"/>
            <a:ext cx="4281095" cy="5169561"/>
          </a:xfrm>
          <a:prstGeom prst="rect">
            <a:avLst/>
          </a:prstGeom>
        </p:spPr>
        <p:txBody>
          <a:bodyPr anchor="t" rtlCol="false" tIns="0" lIns="0" bIns="0" rIns="0">
            <a:spAutoFit/>
          </a:bodyPr>
          <a:lstStyle/>
          <a:p>
            <a:pPr>
              <a:lnSpc>
                <a:spcPts val="2557"/>
              </a:lnSpc>
            </a:pPr>
            <a:r>
              <a:rPr lang="en-US" sz="1739">
                <a:solidFill>
                  <a:srgbClr val="211F1C"/>
                </a:solidFill>
                <a:latin typeface="Roboto Mono"/>
              </a:rPr>
              <a:t>Penjelasan dari jenis fungsi aktivasi yang digunakan</a:t>
            </a:r>
          </a:p>
          <a:p>
            <a:pPr>
              <a:lnSpc>
                <a:spcPts val="2557"/>
              </a:lnSpc>
            </a:pPr>
            <a:r>
              <a:rPr lang="en-US" sz="1739">
                <a:solidFill>
                  <a:srgbClr val="211F1C"/>
                </a:solidFill>
                <a:latin typeface="Roboto Mono"/>
              </a:rPr>
              <a:t>dalam tugas kali ini. Fungsi aktivasi adalah Komponen penting dalam jaringan saraf tiruan yang menentukan output dari suatu neuron atau lapisan dalam jaringan.</a:t>
            </a:r>
          </a:p>
          <a:p>
            <a:pPr>
              <a:lnSpc>
                <a:spcPts val="2557"/>
              </a:lnSpc>
            </a:pPr>
          </a:p>
          <a:p>
            <a:pPr>
              <a:lnSpc>
                <a:spcPts val="2557"/>
              </a:lnSpc>
            </a:pPr>
            <a:r>
              <a:rPr lang="en-US" sz="1739">
                <a:solidFill>
                  <a:srgbClr val="211F1C"/>
                </a:solidFill>
                <a:latin typeface="Roboto Mono"/>
              </a:rPr>
              <a:t>Fungsi aktivasi memungkinkan jaringan saraf untuk memodelkan hubungan nonlinier antara input dan output, sehingga jaringan dapat menangani tugas-tugas yang lebih kompleks.</a:t>
            </a:r>
          </a:p>
          <a:p>
            <a:pPr marL="0" indent="0" lvl="0">
              <a:lnSpc>
                <a:spcPts val="255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718910" y="2134127"/>
            <a:ext cx="9759465" cy="6018746"/>
            <a:chOff x="0" y="0"/>
            <a:chExt cx="3113186" cy="1919929"/>
          </a:xfrm>
        </p:grpSpPr>
        <p:sp>
          <p:nvSpPr>
            <p:cNvPr name="Freeform 7" id="7"/>
            <p:cNvSpPr/>
            <p:nvPr/>
          </p:nvSpPr>
          <p:spPr>
            <a:xfrm flipH="false" flipV="false" rot="0">
              <a:off x="0" y="0"/>
              <a:ext cx="3113186" cy="1919929"/>
            </a:xfrm>
            <a:custGeom>
              <a:avLst/>
              <a:gdLst/>
              <a:ahLst/>
              <a:cxnLst/>
              <a:rect r="r" b="b" t="t" l="l"/>
              <a:pathLst>
                <a:path h="1919929" w="3113186">
                  <a:moveTo>
                    <a:pt x="28558" y="0"/>
                  </a:moveTo>
                  <a:lnTo>
                    <a:pt x="3084628" y="0"/>
                  </a:lnTo>
                  <a:cubicBezTo>
                    <a:pt x="3100400" y="0"/>
                    <a:pt x="3113186" y="12786"/>
                    <a:pt x="3113186" y="28558"/>
                  </a:cubicBezTo>
                  <a:lnTo>
                    <a:pt x="3113186" y="1891371"/>
                  </a:lnTo>
                  <a:cubicBezTo>
                    <a:pt x="3113186" y="1907143"/>
                    <a:pt x="3100400" y="1919929"/>
                    <a:pt x="3084628" y="1919929"/>
                  </a:cubicBezTo>
                  <a:lnTo>
                    <a:pt x="28558" y="1919929"/>
                  </a:lnTo>
                  <a:cubicBezTo>
                    <a:pt x="12786" y="1919929"/>
                    <a:pt x="0" y="1907143"/>
                    <a:pt x="0" y="1891371"/>
                  </a:cubicBezTo>
                  <a:lnTo>
                    <a:pt x="0" y="28558"/>
                  </a:lnTo>
                  <a:cubicBezTo>
                    <a:pt x="0" y="12786"/>
                    <a:pt x="12786" y="0"/>
                    <a:pt x="28558"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3113186" cy="1958029"/>
            </a:xfrm>
            <a:prstGeom prst="rect">
              <a:avLst/>
            </a:prstGeom>
          </p:spPr>
          <p:txBody>
            <a:bodyPr anchor="ctr" rtlCol="false" tIns="50800" lIns="50800" bIns="50800" rIns="50800"/>
            <a:lstStyle/>
            <a:p>
              <a:pPr algn="ctr">
                <a:lnSpc>
                  <a:spcPts val="2116"/>
                </a:lnSpc>
              </a:pPr>
            </a:p>
          </p:txBody>
        </p:sp>
      </p:grpSp>
      <p:sp>
        <p:nvSpPr>
          <p:cNvPr name="Freeform 9" id="9"/>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763446" y="2221897"/>
            <a:ext cx="5670394" cy="5843206"/>
          </a:xfrm>
          <a:custGeom>
            <a:avLst/>
            <a:gdLst/>
            <a:ahLst/>
            <a:cxnLst/>
            <a:rect r="r" b="b" t="t" l="l"/>
            <a:pathLst>
              <a:path h="5843206" w="5670394">
                <a:moveTo>
                  <a:pt x="0" y="0"/>
                </a:moveTo>
                <a:lnTo>
                  <a:pt x="5670393" y="0"/>
                </a:lnTo>
                <a:lnTo>
                  <a:pt x="5670393" y="5843206"/>
                </a:lnTo>
                <a:lnTo>
                  <a:pt x="0" y="5843206"/>
                </a:lnTo>
                <a:lnTo>
                  <a:pt x="0" y="0"/>
                </a:lnTo>
                <a:close/>
              </a:path>
            </a:pathLst>
          </a:custGeom>
          <a:blipFill>
            <a:blip r:embed="rId8"/>
            <a:stretch>
              <a:fillRect l="0" t="0" r="0" b="0"/>
            </a:stretch>
          </a:blipFill>
        </p:spPr>
      </p:sp>
      <p:sp>
        <p:nvSpPr>
          <p:cNvPr name="TextBox 11" id="11"/>
          <p:cNvSpPr txBox="true"/>
          <p:nvPr/>
        </p:nvSpPr>
        <p:spPr>
          <a:xfrm rot="0">
            <a:off x="809625" y="2004068"/>
            <a:ext cx="6547114" cy="2180170"/>
          </a:xfrm>
          <a:prstGeom prst="rect">
            <a:avLst/>
          </a:prstGeom>
        </p:spPr>
        <p:txBody>
          <a:bodyPr anchor="t" rtlCol="false" tIns="0" lIns="0" bIns="0" rIns="0">
            <a:spAutoFit/>
          </a:bodyPr>
          <a:lstStyle/>
          <a:p>
            <a:pPr>
              <a:lnSpc>
                <a:spcPts val="8475"/>
              </a:lnSpc>
            </a:pPr>
            <a:r>
              <a:rPr lang="en-US" sz="8392">
                <a:solidFill>
                  <a:srgbClr val="211F1C"/>
                </a:solidFill>
                <a:latin typeface="Anton"/>
              </a:rPr>
              <a:t>JUMLAH HIDDEN LAYER</a:t>
            </a:r>
          </a:p>
        </p:txBody>
      </p:sp>
      <p:sp>
        <p:nvSpPr>
          <p:cNvPr name="TextBox 12" id="12"/>
          <p:cNvSpPr txBox="true"/>
          <p:nvPr/>
        </p:nvSpPr>
        <p:spPr>
          <a:xfrm rot="0">
            <a:off x="809625" y="4088739"/>
            <a:ext cx="6066488" cy="5817261"/>
          </a:xfrm>
          <a:prstGeom prst="rect">
            <a:avLst/>
          </a:prstGeom>
        </p:spPr>
        <p:txBody>
          <a:bodyPr anchor="t" rtlCol="false" tIns="0" lIns="0" bIns="0" rIns="0">
            <a:spAutoFit/>
          </a:bodyPr>
          <a:lstStyle/>
          <a:p>
            <a:pPr>
              <a:lnSpc>
                <a:spcPts val="2557"/>
              </a:lnSpc>
            </a:pPr>
            <a:r>
              <a:rPr lang="en-US" sz="1739">
                <a:solidFill>
                  <a:srgbClr val="211F1C"/>
                </a:solidFill>
                <a:latin typeface="Roboto Mono"/>
              </a:rPr>
              <a:t>Hidden layer adalah lapisan tersembunyi sangat penting bagi jaringan saraf untuk memecahkan masalah yang kompleks. Memungkinkan jaringan untuk melakukan ekstraksi fitur, yaitu proses mengidentifikasi dan memisahkan informasi relevan dari data masukan yang diperlukan untuk membuat prediksi atau keputusan.</a:t>
            </a:r>
          </a:p>
          <a:p>
            <a:pPr>
              <a:lnSpc>
                <a:spcPts val="2557"/>
              </a:lnSpc>
            </a:pPr>
          </a:p>
          <a:p>
            <a:pPr>
              <a:lnSpc>
                <a:spcPts val="2557"/>
              </a:lnSpc>
            </a:pPr>
            <a:r>
              <a:rPr lang="en-US" sz="1739">
                <a:solidFill>
                  <a:srgbClr val="211F1C"/>
                </a:solidFill>
                <a:latin typeface="Roboto Mono"/>
              </a:rPr>
              <a:t>Jadi hidden layernya adalah :</a:t>
            </a:r>
          </a:p>
          <a:p>
            <a:pPr marL="375664" indent="-187832" lvl="1">
              <a:lnSpc>
                <a:spcPts val="2557"/>
              </a:lnSpc>
              <a:buFont typeface="Arial"/>
              <a:buChar char="•"/>
            </a:pPr>
            <a:r>
              <a:rPr lang="en-US" sz="1739">
                <a:solidFill>
                  <a:srgbClr val="211F1C"/>
                </a:solidFill>
                <a:latin typeface="Roboto Mono"/>
              </a:rPr>
              <a:t>Conv2D(32, (3,3))</a:t>
            </a:r>
          </a:p>
          <a:p>
            <a:pPr marL="375664" indent="-187832" lvl="1">
              <a:lnSpc>
                <a:spcPts val="2557"/>
              </a:lnSpc>
              <a:buFont typeface="Arial"/>
              <a:buChar char="•"/>
            </a:pPr>
            <a:r>
              <a:rPr lang="en-US" sz="1739">
                <a:solidFill>
                  <a:srgbClr val="211F1C"/>
                </a:solidFill>
                <a:latin typeface="Roboto Mono"/>
              </a:rPr>
              <a:t>MaxPooling2D(2, 2)</a:t>
            </a:r>
          </a:p>
          <a:p>
            <a:pPr marL="375664" indent="-187832" lvl="1">
              <a:lnSpc>
                <a:spcPts val="2557"/>
              </a:lnSpc>
              <a:buFont typeface="Arial"/>
              <a:buChar char="•"/>
            </a:pPr>
            <a:r>
              <a:rPr lang="en-US" sz="1739">
                <a:solidFill>
                  <a:srgbClr val="211F1C"/>
                </a:solidFill>
                <a:latin typeface="Roboto Mono"/>
              </a:rPr>
              <a:t>Conv2D(64, (3,3))</a:t>
            </a:r>
          </a:p>
          <a:p>
            <a:pPr marL="375664" indent="-187832" lvl="1">
              <a:lnSpc>
                <a:spcPts val="2557"/>
              </a:lnSpc>
              <a:buFont typeface="Arial"/>
              <a:buChar char="•"/>
            </a:pPr>
            <a:r>
              <a:rPr lang="en-US" sz="1739">
                <a:solidFill>
                  <a:srgbClr val="211F1C"/>
                </a:solidFill>
                <a:latin typeface="Roboto Mono"/>
              </a:rPr>
              <a:t>MaxPooling2D(2, 2)</a:t>
            </a:r>
          </a:p>
          <a:p>
            <a:pPr marL="375664" indent="-187832" lvl="1">
              <a:lnSpc>
                <a:spcPts val="2557"/>
              </a:lnSpc>
              <a:buFont typeface="Arial"/>
              <a:buChar char="•"/>
            </a:pPr>
            <a:r>
              <a:rPr lang="en-US" sz="1739">
                <a:solidFill>
                  <a:srgbClr val="211F1C"/>
                </a:solidFill>
                <a:latin typeface="Roboto Mono"/>
              </a:rPr>
              <a:t>Conv2D(128, (3,3))</a:t>
            </a:r>
          </a:p>
          <a:p>
            <a:pPr marL="375664" indent="-187832" lvl="1">
              <a:lnSpc>
                <a:spcPts val="2557"/>
              </a:lnSpc>
              <a:buFont typeface="Arial"/>
              <a:buChar char="•"/>
            </a:pPr>
            <a:r>
              <a:rPr lang="en-US" sz="1739">
                <a:solidFill>
                  <a:srgbClr val="211F1C"/>
                </a:solidFill>
                <a:latin typeface="Roboto Mono"/>
              </a:rPr>
              <a:t>MaxPooling2D(2, 2)</a:t>
            </a:r>
          </a:p>
          <a:p>
            <a:pPr marL="375664" indent="-187832" lvl="1">
              <a:lnSpc>
                <a:spcPts val="2557"/>
              </a:lnSpc>
              <a:buFont typeface="Arial"/>
              <a:buChar char="•"/>
            </a:pPr>
            <a:r>
              <a:rPr lang="en-US" sz="1739">
                <a:solidFill>
                  <a:srgbClr val="211F1C"/>
                </a:solidFill>
                <a:latin typeface="Roboto Mono"/>
              </a:rPr>
              <a:t>Conv2D(128, (3,3))</a:t>
            </a:r>
          </a:p>
          <a:p>
            <a:pPr algn="l" marL="375664" indent="-187832" lvl="1">
              <a:lnSpc>
                <a:spcPts val="2557"/>
              </a:lnSpc>
              <a:spcBef>
                <a:spcPct val="0"/>
              </a:spcBef>
              <a:buFont typeface="Arial"/>
              <a:buChar char="•"/>
            </a:pPr>
            <a:r>
              <a:rPr lang="en-US" sz="1739">
                <a:solidFill>
                  <a:srgbClr val="211F1C"/>
                </a:solidFill>
                <a:latin typeface="Roboto Mono"/>
              </a:rPr>
              <a:t>MaxPooling2D(2, 2)</a:t>
            </a:r>
          </a:p>
        </p:txBody>
      </p:sp>
      <p:sp>
        <p:nvSpPr>
          <p:cNvPr name="TextBox 13" id="13"/>
          <p:cNvSpPr txBox="true"/>
          <p:nvPr/>
        </p:nvSpPr>
        <p:spPr>
          <a:xfrm rot="0">
            <a:off x="809625" y="773985"/>
            <a:ext cx="4018637" cy="255422"/>
          </a:xfrm>
          <a:prstGeom prst="rect">
            <a:avLst/>
          </a:prstGeom>
        </p:spPr>
        <p:txBody>
          <a:bodyPr anchor="t" rtlCol="false" tIns="0" lIns="0" bIns="0" rIns="0">
            <a:spAutoFit/>
          </a:bodyPr>
          <a:lstStyle/>
          <a:p>
            <a:pPr marL="0" indent="0" lvl="0">
              <a:lnSpc>
                <a:spcPts val="2116"/>
              </a:lnSpc>
              <a:spcBef>
                <a:spcPct val="0"/>
              </a:spcBef>
            </a:pPr>
            <a:r>
              <a:rPr lang="en-US" sz="1439" spc="211">
                <a:solidFill>
                  <a:srgbClr val="211F1C"/>
                </a:solidFill>
                <a:latin typeface="Nunito Sans Expanded Semi-Bold"/>
              </a:rPr>
              <a:t>@KECERDASAN ARTIFISIAL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DAF1QO5lswE</dc:identifier>
  <dcterms:modified xsi:type="dcterms:W3CDTF">2011-08-01T06:04:30Z</dcterms:modified>
  <cp:revision>1</cp:revision>
  <dc:title>Grey and Black Modern Social Media Report Presentation</dc:title>
</cp:coreProperties>
</file>